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1" r:id="rId1"/>
  </p:sldMasterIdLst>
  <p:notesMasterIdLst>
    <p:notesMasterId r:id="rId60"/>
  </p:notesMasterIdLst>
  <p:sldIdLst>
    <p:sldId id="257" r:id="rId2"/>
    <p:sldId id="378" r:id="rId3"/>
    <p:sldId id="388" r:id="rId4"/>
    <p:sldId id="349" r:id="rId5"/>
    <p:sldId id="259" r:id="rId6"/>
    <p:sldId id="313" r:id="rId7"/>
    <p:sldId id="357" r:id="rId8"/>
    <p:sldId id="358" r:id="rId9"/>
    <p:sldId id="359" r:id="rId10"/>
    <p:sldId id="362" r:id="rId11"/>
    <p:sldId id="380" r:id="rId12"/>
    <p:sldId id="381" r:id="rId13"/>
    <p:sldId id="382" r:id="rId14"/>
    <p:sldId id="383" r:id="rId15"/>
    <p:sldId id="384" r:id="rId16"/>
    <p:sldId id="366" r:id="rId17"/>
    <p:sldId id="314" r:id="rId18"/>
    <p:sldId id="311" r:id="rId19"/>
    <p:sldId id="315" r:id="rId20"/>
    <p:sldId id="316" r:id="rId21"/>
    <p:sldId id="312" r:id="rId22"/>
    <p:sldId id="319" r:id="rId23"/>
    <p:sldId id="320" r:id="rId24"/>
    <p:sldId id="321" r:id="rId25"/>
    <p:sldId id="350" r:id="rId26"/>
    <p:sldId id="385" r:id="rId27"/>
    <p:sldId id="387" r:id="rId28"/>
    <p:sldId id="386" r:id="rId29"/>
    <p:sldId id="317" r:id="rId30"/>
    <p:sldId id="318" r:id="rId31"/>
    <p:sldId id="322" r:id="rId32"/>
    <p:sldId id="323" r:id="rId33"/>
    <p:sldId id="324" r:id="rId34"/>
    <p:sldId id="325" r:id="rId35"/>
    <p:sldId id="326" r:id="rId36"/>
    <p:sldId id="327" r:id="rId37"/>
    <p:sldId id="328" r:id="rId38"/>
    <p:sldId id="329" r:id="rId39"/>
    <p:sldId id="330" r:id="rId40"/>
    <p:sldId id="331" r:id="rId41"/>
    <p:sldId id="377" r:id="rId42"/>
    <p:sldId id="367" r:id="rId43"/>
    <p:sldId id="332" r:id="rId44"/>
    <p:sldId id="333" r:id="rId45"/>
    <p:sldId id="334" r:id="rId46"/>
    <p:sldId id="335" r:id="rId47"/>
    <p:sldId id="336" r:id="rId48"/>
    <p:sldId id="352" r:id="rId49"/>
    <p:sldId id="372" r:id="rId50"/>
    <p:sldId id="373" r:id="rId51"/>
    <p:sldId id="354" r:id="rId52"/>
    <p:sldId id="355" r:id="rId53"/>
    <p:sldId id="374" r:id="rId54"/>
    <p:sldId id="375" r:id="rId55"/>
    <p:sldId id="376" r:id="rId56"/>
    <p:sldId id="337" r:id="rId57"/>
    <p:sldId id="370" r:id="rId58"/>
    <p:sldId id="37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12"/>
    <p:restoredTop sz="89562" autoAdjust="0"/>
  </p:normalViewPr>
  <p:slideViewPr>
    <p:cSldViewPr snapToGrid="0" snapToObjects="1">
      <p:cViewPr>
        <p:scale>
          <a:sx n="88" d="100"/>
          <a:sy n="88" d="100"/>
        </p:scale>
        <p:origin x="-448" y="-2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245861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46901553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5"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2.tiff"/></Relationships>
</file>

<file path=ppt/slides/_rels/slide34.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9.tiff"/><Relationship Id="rId5" Type="http://schemas.openxmlformats.org/officeDocument/2006/relationships/image" Target="../media/image30.tiff"/><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3.tiff"/></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6.tiff"/><Relationship Id="rId5"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8.tiff"/><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5B86F-3171-0647-A08E-F96D3494CEC7}"/>
              </a:ext>
            </a:extLst>
          </p:cNvPr>
          <p:cNvSpPr>
            <a:spLocks noGrp="1"/>
          </p:cNvSpPr>
          <p:nvPr>
            <p:ph type="ctrTitle"/>
          </p:nvPr>
        </p:nvSpPr>
        <p:spPr/>
        <p:txBody>
          <a:bodyPr/>
          <a:lstStyle/>
          <a:p>
            <a:r>
              <a:rPr lang="en-US" dirty="0"/>
              <a:t>Lecture 17: Boosting</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smtClean="0"/>
              <a:t>100 trees, </a:t>
            </a:r>
            <a:r>
              <a:rPr lang="en-US" sz="1600" dirty="0" err="1" smtClean="0"/>
              <a:t>max_depth</a:t>
            </a:r>
            <a:r>
              <a:rPr lang="en-US" sz="1600" dirty="0" smtClean="0"/>
              <a:t>=10</a:t>
            </a:r>
            <a:endParaRPr lang="en-US" sz="1600" dirty="0"/>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6178719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smtClean="0"/>
          </a:p>
          <a:p>
            <a:r>
              <a:rPr lang="en-US" sz="2400" b="1" dirty="0" smtClean="0"/>
              <a:t>Question</a:t>
            </a:r>
            <a:r>
              <a:rPr lang="en-US" sz="2400" dirty="0" smtClean="0"/>
              <a:t>: Why?</a:t>
            </a:r>
          </a:p>
          <a:p>
            <a:r>
              <a:rPr lang="en-US" sz="2400" dirty="0" smtClean="0"/>
              <a:t>In </a:t>
            </a:r>
            <a:r>
              <a:rPr lang="en-US" sz="2400" dirty="0"/>
              <a:t>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5563074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a:t>
            </a:r>
            <a:r>
              <a:rPr lang="en-US" sz="2400" dirty="0" smtClean="0"/>
              <a:t>may </a:t>
            </a:r>
            <a:r>
              <a:rPr lang="en-US" sz="2400" dirty="0"/>
              <a:t>become more correlated</a:t>
            </a:r>
            <a:r>
              <a:rPr lang="en-US" sz="2400" dirty="0" smtClean="0"/>
              <a:t>, and therefore </a:t>
            </a:r>
            <a:r>
              <a:rPr lang="en-US" sz="2400" dirty="0"/>
              <a:t>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1862895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  (cont.)</a:t>
            </a:r>
            <a:endParaRPr lang="en-US" dirty="0"/>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3600" dirty="0" smtClean="0"/>
              <a:t>Probabilities: </a:t>
            </a:r>
          </a:p>
          <a:p>
            <a:pPr lvl="1">
              <a:spcAft>
                <a:spcPts val="1200"/>
              </a:spcAft>
              <a:buFont typeface="Arial" charset="0"/>
              <a:buChar char="•"/>
            </a:pPr>
            <a:r>
              <a:rPr lang="en-US" sz="3200" dirty="0" smtClean="0"/>
              <a:t>Random Forrest Classifier (and bagging) can return probabilities. </a:t>
            </a:r>
          </a:p>
          <a:p>
            <a:pPr lvl="1">
              <a:spcAft>
                <a:spcPts val="1200"/>
              </a:spcAft>
              <a:buFont typeface="Arial" charset="0"/>
              <a:buChar char="•"/>
            </a:pPr>
            <a:r>
              <a:rPr lang="en-US" sz="3200" b="1" dirty="0" smtClean="0"/>
              <a:t>Question</a:t>
            </a:r>
            <a:r>
              <a:rPr lang="en-US" sz="3200" dirty="0" smtClean="0"/>
              <a:t>: How?</a:t>
            </a:r>
          </a:p>
          <a:p>
            <a:pPr lvl="1">
              <a:spcAft>
                <a:spcPts val="1200"/>
              </a:spcAft>
              <a:buFont typeface="Arial" charset="0"/>
              <a:buChar char="•"/>
            </a:pPr>
            <a:endParaRPr lang="en-US" sz="3200" dirty="0" smtClean="0"/>
          </a:p>
          <a:p>
            <a:pPr indent="-285738">
              <a:spcAft>
                <a:spcPts val="1200"/>
              </a:spcAft>
            </a:pPr>
            <a:endParaRPr lang="en-US" sz="4400" dirty="0" smtClean="0"/>
          </a:p>
          <a:p>
            <a:pPr>
              <a:spcAft>
                <a:spcPts val="1200"/>
              </a:spcAft>
            </a:pPr>
            <a:r>
              <a:rPr lang="en-US" sz="3600" dirty="0" smtClean="0"/>
              <a:t>	</a:t>
            </a:r>
          </a:p>
          <a:p>
            <a:pPr>
              <a:spcAft>
                <a:spcPts val="1200"/>
              </a:spcAft>
            </a:pPr>
            <a:r>
              <a:rPr lang="en-US" sz="3600" dirty="0" smtClean="0"/>
              <a:t> </a:t>
            </a:r>
            <a:endParaRPr lang="en-US" sz="3600" dirty="0"/>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527587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a:t>
            </a:r>
            <a:endParaRPr lang="en-US" dirty="0"/>
          </a:p>
        </p:txBody>
      </p:sp>
      <p:sp>
        <p:nvSpPr>
          <p:cNvPr id="3" name="Content Placeholder 2"/>
          <p:cNvSpPr>
            <a:spLocks noGrp="1"/>
          </p:cNvSpPr>
          <p:nvPr>
            <p:ph idx="1"/>
          </p:nvPr>
        </p:nvSpPr>
        <p:spPr>
          <a:xfrm>
            <a:off x="833415" y="1177758"/>
            <a:ext cx="10781936" cy="4737267"/>
          </a:xfrm>
        </p:spPr>
        <p:txBody>
          <a:bodyPr/>
          <a:lstStyle/>
          <a:p>
            <a:pPr marL="457182" lvl="1" indent="0">
              <a:spcAft>
                <a:spcPts val="1200"/>
              </a:spcAft>
              <a:buNone/>
            </a:pPr>
            <a:endParaRPr lang="en-US" sz="2000" dirty="0" smtClean="0"/>
          </a:p>
          <a:p>
            <a:pPr marL="57162" indent="-342900">
              <a:spcAft>
                <a:spcPts val="1200"/>
              </a:spcAft>
              <a:buFont typeface="Arial" charset="0"/>
              <a:buChar char="•"/>
            </a:pPr>
            <a:r>
              <a:rPr lang="en-US" sz="2000" dirty="0" smtClean="0"/>
              <a:t>Unbalance </a:t>
            </a:r>
            <a:r>
              <a:rPr lang="en-US" sz="2000" dirty="0" smtClean="0"/>
              <a:t>dataset</a:t>
            </a:r>
            <a:r>
              <a:rPr lang="en-US" sz="2000" dirty="0" smtClean="0">
                <a:solidFill>
                  <a:srgbClr val="FF0000"/>
                </a:solidFill>
              </a:rPr>
              <a:t>- </a:t>
            </a:r>
            <a:r>
              <a:rPr lang="en-US" sz="2000" dirty="0" err="1" smtClean="0">
                <a:solidFill>
                  <a:srgbClr val="FF0000"/>
                </a:solidFill>
              </a:rPr>
              <a:t>upsample</a:t>
            </a:r>
            <a:r>
              <a:rPr lang="en-US" sz="2000" dirty="0" smtClean="0">
                <a:solidFill>
                  <a:srgbClr val="FF0000"/>
                </a:solidFill>
              </a:rPr>
              <a:t> or </a:t>
            </a:r>
            <a:r>
              <a:rPr lang="en-US" sz="2000" dirty="0" err="1" smtClean="0">
                <a:solidFill>
                  <a:srgbClr val="FF0000"/>
                </a:solidFill>
              </a:rPr>
              <a:t>downsample</a:t>
            </a:r>
            <a:r>
              <a:rPr lang="en-US" sz="2000" dirty="0" smtClean="0">
                <a:solidFill>
                  <a:srgbClr val="FF0000"/>
                </a:solidFill>
              </a:rPr>
              <a:t> to fix this. </a:t>
            </a:r>
            <a:r>
              <a:rPr lang="en-US" sz="2000" dirty="0" err="1" smtClean="0">
                <a:solidFill>
                  <a:srgbClr val="FF0000"/>
                </a:solidFill>
              </a:rPr>
              <a:t>Upsample</a:t>
            </a:r>
            <a:r>
              <a:rPr lang="en-US" sz="2000" dirty="0" smtClean="0">
                <a:solidFill>
                  <a:srgbClr val="FF0000"/>
                </a:solidFill>
              </a:rPr>
              <a:t> is preferred unless your </a:t>
            </a:r>
            <a:r>
              <a:rPr lang="en-US" sz="2000" dirty="0" err="1" smtClean="0">
                <a:solidFill>
                  <a:srgbClr val="FF0000"/>
                </a:solidFill>
              </a:rPr>
              <a:t>samp</a:t>
            </a:r>
            <a:r>
              <a:rPr lang="en-US" sz="2000" dirty="0" smtClean="0">
                <a:solidFill>
                  <a:srgbClr val="FF0000"/>
                </a:solidFill>
              </a:rPr>
              <a:t> size is so small</a:t>
            </a:r>
            <a:endParaRPr lang="en-US" sz="2000" dirty="0" smtClean="0"/>
          </a:p>
          <a:p>
            <a:pPr marL="57162" indent="-342900">
              <a:spcAft>
                <a:spcPts val="1200"/>
              </a:spcAft>
              <a:buFont typeface="Arial" charset="0"/>
              <a:buChar char="•"/>
            </a:pPr>
            <a:r>
              <a:rPr lang="en-US" sz="2000" dirty="0" smtClean="0"/>
              <a:t>Weighted </a:t>
            </a:r>
            <a:r>
              <a:rPr lang="en-US" sz="2000" dirty="0" smtClean="0"/>
              <a:t>samples </a:t>
            </a:r>
            <a:r>
              <a:rPr lang="mr-IN" sz="2000" dirty="0" smtClean="0">
                <a:solidFill>
                  <a:srgbClr val="FF0000"/>
                </a:solidFill>
              </a:rPr>
              <a:t>–</a:t>
            </a:r>
            <a:r>
              <a:rPr lang="en-US" sz="2000" dirty="0" smtClean="0">
                <a:solidFill>
                  <a:srgbClr val="FF0000"/>
                </a:solidFill>
              </a:rPr>
              <a:t> weight samples </a:t>
            </a:r>
            <a:r>
              <a:rPr lang="en-US" sz="2000" dirty="0" err="1" smtClean="0">
                <a:solidFill>
                  <a:srgbClr val="FF0000"/>
                </a:solidFill>
              </a:rPr>
              <a:t>acc</a:t>
            </a:r>
            <a:r>
              <a:rPr lang="en-US" sz="2000" dirty="0" smtClean="0">
                <a:solidFill>
                  <a:srgbClr val="FF0000"/>
                </a:solidFill>
              </a:rPr>
              <a:t> to sample size</a:t>
            </a:r>
            <a:r>
              <a:rPr lang="en-US" sz="2000" dirty="0" smtClean="0"/>
              <a:t> </a:t>
            </a:r>
            <a:endParaRPr lang="en-US" sz="2000" dirty="0" smtClean="0"/>
          </a:p>
          <a:p>
            <a:pPr marL="57162" indent="-342900">
              <a:spcAft>
                <a:spcPts val="1200"/>
              </a:spcAft>
              <a:buFont typeface="Arial" charset="0"/>
              <a:buChar char="•"/>
            </a:pPr>
            <a:r>
              <a:rPr lang="en-US" sz="2000" dirty="0"/>
              <a:t>Categorical </a:t>
            </a:r>
            <a:r>
              <a:rPr lang="en-US" sz="2000" dirty="0" smtClean="0"/>
              <a:t>data</a:t>
            </a:r>
            <a:r>
              <a:rPr lang="en-US" sz="2000" dirty="0" smtClean="0">
                <a:solidFill>
                  <a:srgbClr val="FF0000"/>
                </a:solidFill>
              </a:rPr>
              <a:t>- can put </a:t>
            </a:r>
            <a:r>
              <a:rPr lang="en-US" sz="2000" dirty="0" err="1" smtClean="0">
                <a:solidFill>
                  <a:srgbClr val="FF0000"/>
                </a:solidFill>
              </a:rPr>
              <a:t>categorcal</a:t>
            </a:r>
            <a:r>
              <a:rPr lang="en-US" sz="2000" dirty="0" smtClean="0">
                <a:solidFill>
                  <a:srgbClr val="FF0000"/>
                </a:solidFill>
              </a:rPr>
              <a:t> </a:t>
            </a:r>
            <a:r>
              <a:rPr lang="en-US" sz="2000" dirty="0" err="1" smtClean="0">
                <a:solidFill>
                  <a:srgbClr val="FF0000"/>
                </a:solidFill>
              </a:rPr>
              <a:t>vars</a:t>
            </a:r>
            <a:r>
              <a:rPr lang="en-US" sz="2000" dirty="0" smtClean="0">
                <a:solidFill>
                  <a:srgbClr val="FF0000"/>
                </a:solidFill>
              </a:rPr>
              <a:t> as one hot encoded </a:t>
            </a:r>
            <a:r>
              <a:rPr lang="en-US" sz="2000" dirty="0" err="1" smtClean="0">
                <a:solidFill>
                  <a:srgbClr val="FF0000"/>
                </a:solidFill>
              </a:rPr>
              <a:t>vars</a:t>
            </a:r>
            <a:r>
              <a:rPr lang="en-US" sz="2000" dirty="0" smtClean="0">
                <a:solidFill>
                  <a:srgbClr val="FF0000"/>
                </a:solidFill>
              </a:rPr>
              <a:t> and do </a:t>
            </a:r>
            <a:r>
              <a:rPr lang="en-US" sz="2000" dirty="0" err="1" smtClean="0">
                <a:solidFill>
                  <a:srgbClr val="FF0000"/>
                </a:solidFill>
              </a:rPr>
              <a:t>classfcation</a:t>
            </a:r>
            <a:r>
              <a:rPr lang="en-US" sz="2000" dirty="0" smtClean="0">
                <a:solidFill>
                  <a:srgbClr val="FF0000"/>
                </a:solidFill>
              </a:rPr>
              <a:t> tree on top. Cats </a:t>
            </a:r>
            <a:r>
              <a:rPr lang="en-US" sz="2000" dirty="0" err="1" smtClean="0">
                <a:solidFill>
                  <a:srgbClr val="FF0000"/>
                </a:solidFill>
              </a:rPr>
              <a:t>wth</a:t>
            </a:r>
            <a:r>
              <a:rPr lang="en-US" sz="2000" dirty="0" smtClean="0">
                <a:solidFill>
                  <a:srgbClr val="FF0000"/>
                </a:solidFill>
              </a:rPr>
              <a:t> </a:t>
            </a:r>
            <a:r>
              <a:rPr lang="en-US" sz="2000" dirty="0" err="1" smtClean="0">
                <a:solidFill>
                  <a:srgbClr val="FF0000"/>
                </a:solidFill>
              </a:rPr>
              <a:t>loths</a:t>
            </a:r>
            <a:r>
              <a:rPr lang="en-US" sz="2000" dirty="0" smtClean="0">
                <a:solidFill>
                  <a:srgbClr val="FF0000"/>
                </a:solidFill>
              </a:rPr>
              <a:t> of things makes too many predictors. But also split might not give enough gain in your entropy. Wash out the effect of the variable. So instead treat them as ordinal. If have a few categories, can do one hot encoding outside </a:t>
            </a:r>
            <a:r>
              <a:rPr lang="en-US" sz="2000" dirty="0" err="1" smtClean="0">
                <a:solidFill>
                  <a:srgbClr val="FF0000"/>
                </a:solidFill>
              </a:rPr>
              <a:t>sklearn</a:t>
            </a:r>
            <a:r>
              <a:rPr lang="en-US" sz="2000" dirty="0" smtClean="0">
                <a:solidFill>
                  <a:srgbClr val="FF0000"/>
                </a:solidFill>
              </a:rPr>
              <a:t>. </a:t>
            </a:r>
            <a:endParaRPr lang="en-US" sz="2000" dirty="0" smtClean="0"/>
          </a:p>
          <a:p>
            <a:pPr marL="57162" indent="-342900">
              <a:spcAft>
                <a:spcPts val="1200"/>
              </a:spcAft>
              <a:buFont typeface="Arial" charset="0"/>
              <a:buChar char="•"/>
            </a:pPr>
            <a:r>
              <a:rPr lang="en-US" sz="2000" dirty="0" smtClean="0"/>
              <a:t>Missing </a:t>
            </a:r>
            <a:r>
              <a:rPr lang="en-US" sz="2000" dirty="0" smtClean="0"/>
              <a:t>data- </a:t>
            </a:r>
            <a:endParaRPr lang="en-US" sz="2000" dirty="0" smtClean="0"/>
          </a:p>
          <a:p>
            <a:pPr marL="57162" indent="-342900">
              <a:spcAft>
                <a:spcPts val="1200"/>
              </a:spcAft>
              <a:buFont typeface="Arial" charset="0"/>
              <a:buChar char="•"/>
            </a:pPr>
            <a:r>
              <a:rPr lang="en-US" sz="2000" dirty="0" smtClean="0"/>
              <a:t>Why did we reject misclassification error?</a:t>
            </a:r>
          </a:p>
          <a:p>
            <a:pPr indent="-285738">
              <a:spcAft>
                <a:spcPts val="1200"/>
              </a:spcAft>
            </a:pPr>
            <a:endParaRPr lang="en-US" sz="2000" dirty="0" smtClean="0"/>
          </a:p>
          <a:p>
            <a:pPr>
              <a:spcAft>
                <a:spcPts val="1200"/>
              </a:spcAft>
            </a:pPr>
            <a:r>
              <a:rPr lang="en-US" sz="2000" dirty="0" smtClean="0"/>
              <a:t>	</a:t>
            </a:r>
          </a:p>
          <a:p>
            <a:pPr>
              <a:spcAft>
                <a:spcPts val="1200"/>
              </a:spcAft>
            </a:pPr>
            <a:r>
              <a:rPr lang="en-US" sz="2000" dirty="0" smtClean="0"/>
              <a:t> </a:t>
            </a:r>
            <a:endParaRPr lang="en-US" sz="2000" dirty="0"/>
          </a:p>
        </p:txBody>
      </p:sp>
      <p:sp>
        <p:nvSpPr>
          <p:cNvPr id="4" name="Slide Number Placeholder 3"/>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246822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Slide Number Placeholder 2"/>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0496980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a:t>Question: </a:t>
            </a:r>
            <a:r>
              <a:rPr lang="en-US" sz="2400" dirty="0"/>
              <a:t>Could 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endParaRPr lang="en-US" sz="2400" dirty="0" smtClean="0"/>
          </a:p>
          <a:p>
            <a:endParaRPr lang="en-US" sz="2400" dirty="0"/>
          </a:p>
          <a:p>
            <a:r>
              <a:rPr lang="en-US" sz="2400" dirty="0" smtClean="0"/>
              <a:t>Can we learn from our mistakes? </a:t>
            </a:r>
            <a:endParaRPr lang="en-US" sz="2400" dirty="0"/>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1679345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20542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a:t>Question:</a:t>
            </a:r>
            <a:r>
              <a:rPr lang="en-US" sz="2400" dirty="0"/>
              <a:t> But 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pic>
        <p:nvPicPr>
          <p:cNvPr id="4" name="Picture 3">
            <a:extLst>
              <a:ext uri="{FF2B5EF4-FFF2-40B4-BE49-F238E27FC236}">
                <a16:creationId xmlns:a16="http://schemas.microsoft.com/office/drawing/2014/main" xmlns=""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xmlns=""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dirty="0" smtClean="0">
                <a:solidFill>
                  <a:schemeClr val="tx1">
                    <a:lumMod val="75000"/>
                    <a:lumOff val="25000"/>
                  </a:schemeClr>
                </a:solidFill>
              </a:rPr>
              <a:t>Homework 5 (209) due on Wednesday 11:59 pm, Nov 6</a:t>
            </a:r>
          </a:p>
          <a:p>
            <a:pPr marL="457189" indent="-457189">
              <a:spcAft>
                <a:spcPts val="1100"/>
              </a:spcAft>
              <a:buFont typeface="Arial" charset="0"/>
              <a:buChar char="•"/>
            </a:pPr>
            <a:r>
              <a:rPr lang="en-US" sz="2800" dirty="0" smtClean="0">
                <a:solidFill>
                  <a:schemeClr val="tx1">
                    <a:lumMod val="75000"/>
                    <a:lumOff val="25000"/>
                  </a:schemeClr>
                </a:solidFill>
              </a:rPr>
              <a:t>Homework 4 grades. They should out soon </a:t>
            </a:r>
            <a:r>
              <a:rPr lang="en-US" sz="2800" dirty="0" smtClean="0">
                <a:solidFill>
                  <a:schemeClr val="tx1">
                    <a:lumMod val="75000"/>
                    <a:lumOff val="25000"/>
                  </a:schemeClr>
                </a:solidFill>
                <a:sym typeface="Wingdings"/>
              </a:rPr>
              <a:t> </a:t>
            </a:r>
            <a:r>
              <a:rPr lang="en-US" dirty="0"/>
              <a:t/>
            </a:r>
            <a:br>
              <a:rPr lang="en-US" dirty="0"/>
            </a:br>
            <a:endParaRPr lang="en-US" dirty="0" smtClean="0">
              <a:solidFill>
                <a:schemeClr val="tx1">
                  <a:lumMod val="75000"/>
                  <a:lumOff val="25000"/>
                </a:schemeClr>
              </a:solidFill>
            </a:endParaRPr>
          </a:p>
        </p:txBody>
      </p:sp>
      <p:sp>
        <p:nvSpPr>
          <p:cNvPr id="8" name="Title 1">
            <a:extLst>
              <a:ext uri="{FF2B5EF4-FFF2-40B4-BE49-F238E27FC236}">
                <a16:creationId xmlns:a16="http://schemas.microsoft.com/office/drawing/2014/main" xmlns=""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384624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xmlns="">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endParaRPr lang="en-US" sz="2300" b="0" i="1" dirty="0">
                  <a:latin typeface="Cambria Math" charset="0"/>
                </a:endParaRPr>
              </a:p>
              <a:p>
                <a:pPr algn="ctr">
                  <a:spcAft>
                    <a:spcPts val="600"/>
                  </a:spcAft>
                </a:pPr>
                <a14:m>
                  <m:oMath xmlns:m="http://schemas.openxmlformats.org/officeDocument/2006/math" xmlns="">
                    <m:r>
                      <m:rPr>
                        <m:lit/>
                      </m:rPr>
                      <a:rPr lang="en-US" sz="2300" b="0" i="1" smtClean="0">
                        <a:latin typeface="Cambria Math" charset="0"/>
                      </a:rPr>
                      <m:t>{</m:t>
                    </m:r>
                    <m:d>
                      <m:dPr>
                        <m:ctrlPr>
                          <a:rPr lang="en-US" sz="2300" b="0" i="1" smtClean="0">
                            <a:latin typeface="Cambria Math" charset="0"/>
                          </a:rPr>
                        </m:ctrlPr>
                      </m:dPr>
                      <m:e>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a:spcAft>
                    <a:spcPts val="600"/>
                  </a:spcAft>
                </a:pPr>
                <a:r>
                  <a:rPr lang="en-US" sz="2300" dirty="0"/>
                  <a:t>	Set</a:t>
                </a:r>
                <a14:m>
                  <m:oMath xmlns:m="http://schemas.openxmlformats.org/officeDocument/2006/math" xmlns="">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a:t> .   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xmlns="">
                    <m:sSup>
                      <m:sSupPr>
                        <m:ctrlPr>
                          <a:rPr lang="en-US" sz="2300" i="1">
                            <a:latin typeface="Cambria Math"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a:t>
                </a:r>
              </a:p>
              <a:p>
                <a:pPr algn="ctr">
                  <a:spcAft>
                    <a:spcPts val="600"/>
                  </a:spcAft>
                </a:pPr>
                <a14:m>
                  <m:oMath xmlns:m="http://schemas.openxmlformats.org/officeDocument/2006/math" xmlns="">
                    <m:r>
                      <m:rPr>
                        <m:lit/>
                      </m:rPr>
                      <a:rPr lang="en-US" sz="2300" i="1">
                        <a:latin typeface="Cambria Math" charset="0"/>
                      </a:rPr>
                      <m:t>{</m:t>
                    </m:r>
                    <m:d>
                      <m:dPr>
                        <m:ctrlPr>
                          <a:rPr lang="en-US" sz="2300" i="1">
                            <a:latin typeface="Cambria Math" charset="0"/>
                          </a:rPr>
                        </m:ctrlPr>
                      </m:dPr>
                      <m:e>
                        <m:sSub>
                          <m:sSubPr>
                            <m:ctrlPr>
                              <a:rPr lang="en-US" sz="2300" i="1">
                                <a:latin typeface="Cambria Math"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xmlns="">
                    <m:sSup>
                      <m:sSupPr>
                        <m:ctrlPr>
                          <a:rPr lang="en-US" sz="2300" b="0" i="1" smtClean="0">
                            <a:latin typeface="Cambria Math"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a:spcAft>
                    <a:spcPts val="600"/>
                  </a:spcAft>
                </a:pPr>
                <a:r>
                  <a:rPr lang="en-US" sz="2300" dirty="0"/>
                  <a:t>4. Compute residuals, set </a:t>
                </a:r>
                <a14:m>
                  <m:oMath xmlns:m="http://schemas.openxmlformats.org/officeDocument/2006/math" xmlns="">
                    <m:sSub>
                      <m:sSubPr>
                        <m:ctrlPr>
                          <a:rPr lang="en-US" sz="2300" b="0" i="1" smtClean="0">
                            <a:latin typeface="Cambria Math"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charset="0"/>
                            <a:ea typeface="Cambria Math" charset="0"/>
                            <a:cs typeface="Cambria Math" charset="0"/>
                          </a:rPr>
                        </m:ctrlPr>
                      </m:dPr>
                      <m:e>
                        <m:sSub>
                          <m:sSubPr>
                            <m:ctrlPr>
                              <a:rPr lang="en-US" sz="2300" b="0" i="1" smtClean="0">
                                <a:latin typeface="Cambria Math"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a:spcAft>
                    <a:spcPts val="600"/>
                  </a:spcAft>
                </a:pPr>
                <a:r>
                  <a:rPr lang="en-US" sz="2300" dirty="0"/>
                  <a:t>5. Repeat steps 2-4 until </a:t>
                </a:r>
                <a:r>
                  <a:rPr lang="en-US" sz="2300" b="1" i="1" dirty="0"/>
                  <a:t>stopping </a:t>
                </a:r>
                <a:r>
                  <a:rPr lang="en-US" sz="2300" dirty="0"/>
                  <a:t>condition met.</a:t>
                </a:r>
              </a:p>
              <a:p>
                <a:pPr>
                  <a:spcAft>
                    <a:spcPts val="600"/>
                  </a:spcAft>
                </a:pPr>
                <a:r>
                  <a:rPr lang="en-US" sz="2300" dirty="0"/>
                  <a:t>	where </a:t>
                </a:r>
                <a14:m>
                  <m:oMath xmlns:m="http://schemas.openxmlformats.org/officeDocument/2006/math" xmlns="">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927416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65107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221959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31113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3907261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714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13094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47702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12192000" cy="5689600"/>
          </a:xfrm>
          <a:prstGeom prst="rect">
            <a:avLst/>
          </a:prstGeom>
        </p:spPr>
      </p:pic>
    </p:spTree>
    <p:extLst>
      <p:ext uri="{BB962C8B-B14F-4D97-AF65-F5344CB8AC3E}">
        <p14:creationId xmlns:p14="http://schemas.microsoft.com/office/powerpoint/2010/main" val="935425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p>
              <a:p>
                <a14:m>
                  <m:oMathPara xmlns:m="http://schemas.openxmlformats.org/officeDocument/2006/math" xmlns="">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charset="0"/>
                            </a:rPr>
                          </m:ctrlPr>
                        </m:sSupPr>
                        <m:e>
                          <m:r>
                            <a:rPr lang="en-US" sz="2400" b="0" i="1" smtClean="0">
                              <a:latin typeface="Cambria Math" charset="0"/>
                            </a:rPr>
                            <m:t>𝑇</m:t>
                          </m:r>
                        </m:e>
                        <m:sup>
                          <m:d>
                            <m:dPr>
                              <m:ctrlPr>
                                <a:rPr lang="en-US" sz="2400" b="0" i="1" smtClean="0">
                                  <a:latin typeface="Cambria Math"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xmlns="">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a:p>
              <a:p>
                <a:endParaRPr lang="el-GR" sz="2400" dirty="0"/>
              </a:p>
              <a:p>
                <a:r>
                  <a:rPr lang="en-US" sz="2400" dirty="0"/>
                  <a:t>If we want to easily reason about how to choose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spTree>
    <p:extLst>
      <p:ext uri="{BB962C8B-B14F-4D97-AF65-F5344CB8AC3E}">
        <p14:creationId xmlns:p14="http://schemas.microsoft.com/office/powerpoint/2010/main" val="3686805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960347" y="3114831"/>
            <a:ext cx="2243137" cy="1285875"/>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Regression</a:t>
            </a:r>
            <a:endParaRPr lang="en-US" dirty="0">
              <a:solidFill>
                <a:schemeClr val="tx1"/>
              </a:solidFill>
            </a:endParaRPr>
          </a:p>
        </p:txBody>
      </p:sp>
      <p:sp>
        <p:nvSpPr>
          <p:cNvPr id="4" name="Oval 3"/>
          <p:cNvSpPr/>
          <p:nvPr/>
        </p:nvSpPr>
        <p:spPr>
          <a:xfrm>
            <a:off x="2388005" y="1384303"/>
            <a:ext cx="2100077" cy="873760"/>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Statistical Learning</a:t>
            </a:r>
          </a:p>
        </p:txBody>
      </p:sp>
      <p:sp>
        <p:nvSpPr>
          <p:cNvPr id="5" name="Oval 4"/>
          <p:cNvSpPr/>
          <p:nvPr/>
        </p:nvSpPr>
        <p:spPr>
          <a:xfrm>
            <a:off x="33213" y="87443"/>
            <a:ext cx="2243136" cy="139176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Uncertainty in model and prediction </a:t>
            </a:r>
          </a:p>
        </p:txBody>
      </p:sp>
      <p:sp>
        <p:nvSpPr>
          <p:cNvPr id="6" name="Oval 5"/>
          <p:cNvSpPr/>
          <p:nvPr/>
        </p:nvSpPr>
        <p:spPr>
          <a:xfrm>
            <a:off x="2323617" y="56594"/>
            <a:ext cx="1590663" cy="93545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Cross validation </a:t>
            </a:r>
          </a:p>
        </p:txBody>
      </p:sp>
      <p:sp>
        <p:nvSpPr>
          <p:cNvPr id="8" name="Oval 7"/>
          <p:cNvSpPr/>
          <p:nvPr/>
        </p:nvSpPr>
        <p:spPr>
          <a:xfrm>
            <a:off x="3982140" y="51882"/>
            <a:ext cx="1945717" cy="103554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Overfitting: Variance &amp; Bias</a:t>
            </a:r>
          </a:p>
        </p:txBody>
      </p:sp>
      <p:sp>
        <p:nvSpPr>
          <p:cNvPr id="9" name="Oval 8"/>
          <p:cNvSpPr/>
          <p:nvPr/>
        </p:nvSpPr>
        <p:spPr>
          <a:xfrm>
            <a:off x="28604" y="1669990"/>
            <a:ext cx="2270831" cy="1459046"/>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Methods of regularization: </a:t>
            </a:r>
          </a:p>
          <a:p>
            <a:pPr algn="ctr"/>
            <a:r>
              <a:rPr lang="en-US" dirty="0"/>
              <a:t>Lasso and Ridge</a:t>
            </a:r>
          </a:p>
        </p:txBody>
      </p:sp>
      <p:sp>
        <p:nvSpPr>
          <p:cNvPr id="11" name="Oval 10"/>
          <p:cNvSpPr/>
          <p:nvPr/>
        </p:nvSpPr>
        <p:spPr>
          <a:xfrm>
            <a:off x="6452013" y="3129036"/>
            <a:ext cx="2243136" cy="1285874"/>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Classification</a:t>
            </a:r>
            <a:endParaRPr lang="en-US" dirty="0">
              <a:solidFill>
                <a:schemeClr val="tx1"/>
              </a:solidFill>
            </a:endParaRPr>
          </a:p>
        </p:txBody>
      </p:sp>
      <p:sp>
        <p:nvSpPr>
          <p:cNvPr id="12" name="Oval 11"/>
          <p:cNvSpPr/>
          <p:nvPr/>
        </p:nvSpPr>
        <p:spPr>
          <a:xfrm>
            <a:off x="4841544" y="1070817"/>
            <a:ext cx="2243136" cy="1204238"/>
          </a:xfrm>
          <a:prstGeom prst="ellipse">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PCA &amp; dimensionality reduction </a:t>
            </a:r>
          </a:p>
        </p:txBody>
      </p:sp>
      <p:sp>
        <p:nvSpPr>
          <p:cNvPr id="13" name="Oval 12"/>
          <p:cNvSpPr/>
          <p:nvPr/>
        </p:nvSpPr>
        <p:spPr>
          <a:xfrm>
            <a:off x="6996746" y="116198"/>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Pandas</a:t>
            </a:r>
          </a:p>
        </p:txBody>
      </p:sp>
      <p:sp>
        <p:nvSpPr>
          <p:cNvPr id="14" name="Oval 13"/>
          <p:cNvSpPr/>
          <p:nvPr/>
        </p:nvSpPr>
        <p:spPr>
          <a:xfrm>
            <a:off x="10346159" y="1441046"/>
            <a:ext cx="1725073"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Matplotlib</a:t>
            </a:r>
            <a:endParaRPr lang="en-US" dirty="0"/>
          </a:p>
        </p:txBody>
      </p:sp>
      <p:sp>
        <p:nvSpPr>
          <p:cNvPr id="15" name="Oval 14"/>
          <p:cNvSpPr/>
          <p:nvPr/>
        </p:nvSpPr>
        <p:spPr>
          <a:xfrm>
            <a:off x="9976001" y="283332"/>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Scikit</a:t>
            </a:r>
            <a:r>
              <a:rPr lang="en-US" dirty="0"/>
              <a:t>-Learn</a:t>
            </a:r>
          </a:p>
        </p:txBody>
      </p:sp>
      <p:sp>
        <p:nvSpPr>
          <p:cNvPr id="16" name="Oval 15"/>
          <p:cNvSpPr/>
          <p:nvPr/>
        </p:nvSpPr>
        <p:spPr>
          <a:xfrm>
            <a:off x="8464367" y="64801"/>
            <a:ext cx="1232694" cy="999987"/>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NumPy</a:t>
            </a:r>
          </a:p>
        </p:txBody>
      </p:sp>
      <p:sp>
        <p:nvSpPr>
          <p:cNvPr id="17" name="Oval 16"/>
          <p:cNvSpPr/>
          <p:nvPr/>
        </p:nvSpPr>
        <p:spPr>
          <a:xfrm>
            <a:off x="3289472" y="5333098"/>
            <a:ext cx="1585512" cy="981311"/>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Trees </a:t>
            </a:r>
          </a:p>
        </p:txBody>
      </p:sp>
      <p:sp>
        <p:nvSpPr>
          <p:cNvPr id="18" name="Oval 17"/>
          <p:cNvSpPr/>
          <p:nvPr/>
        </p:nvSpPr>
        <p:spPr>
          <a:xfrm>
            <a:off x="6780825" y="5290081"/>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Neural Networks </a:t>
            </a:r>
          </a:p>
        </p:txBody>
      </p:sp>
      <p:cxnSp>
        <p:nvCxnSpPr>
          <p:cNvPr id="21" name="Straight Arrow Connector 20">
            <a:extLst>
              <a:ext uri="{FF2B5EF4-FFF2-40B4-BE49-F238E27FC236}">
                <a16:creationId xmlns="" xmlns:a16="http://schemas.microsoft.com/office/drawing/2014/main" id="{6AD990E1-A7CA-0F4F-AF97-90CFC8B3CBD1}"/>
              </a:ext>
            </a:extLst>
          </p:cNvPr>
          <p:cNvCxnSpPr>
            <a:stCxn id="4" idx="4"/>
            <a:endCxn id="3" idx="0"/>
          </p:cNvCxnSpPr>
          <p:nvPr/>
        </p:nvCxnSpPr>
        <p:spPr>
          <a:xfrm>
            <a:off x="3438044" y="2258063"/>
            <a:ext cx="643872" cy="8567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 xmlns:a16="http://schemas.microsoft.com/office/drawing/2014/main" id="{B16F65D8-F975-9C45-9593-5CAD330BB5F3}"/>
              </a:ext>
            </a:extLst>
          </p:cNvPr>
          <p:cNvCxnSpPr>
            <a:cxnSpLocks/>
            <a:stCxn id="9" idx="7"/>
            <a:endCxn id="4" idx="2"/>
          </p:cNvCxnSpPr>
          <p:nvPr/>
        </p:nvCxnSpPr>
        <p:spPr>
          <a:xfrm flipV="1">
            <a:off x="1966879" y="1821183"/>
            <a:ext cx="421126" cy="62479"/>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 xmlns:a16="http://schemas.microsoft.com/office/drawing/2014/main" id="{6F8215BB-1081-BF48-9C2C-8CDC7EB1BC8E}"/>
              </a:ext>
            </a:extLst>
          </p:cNvPr>
          <p:cNvCxnSpPr>
            <a:stCxn id="5" idx="5"/>
            <a:endCxn id="4" idx="1"/>
          </p:cNvCxnSpPr>
          <p:nvPr/>
        </p:nvCxnSpPr>
        <p:spPr>
          <a:xfrm>
            <a:off x="1947849" y="1275390"/>
            <a:ext cx="747705" cy="23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Straight Arrow Connector 121">
            <a:extLst>
              <a:ext uri="{FF2B5EF4-FFF2-40B4-BE49-F238E27FC236}">
                <a16:creationId xmlns="" xmlns:a16="http://schemas.microsoft.com/office/drawing/2014/main" id="{B939EBDE-7FA4-A541-B7A1-6336F218904F}"/>
              </a:ext>
            </a:extLst>
          </p:cNvPr>
          <p:cNvCxnSpPr>
            <a:cxnSpLocks/>
            <a:stCxn id="4" idx="5"/>
            <a:endCxn id="11" idx="1"/>
          </p:cNvCxnSpPr>
          <p:nvPr/>
        </p:nvCxnSpPr>
        <p:spPr>
          <a:xfrm>
            <a:off x="4180533" y="2130104"/>
            <a:ext cx="2599980" cy="11872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5" name="Oval 124">
            <a:extLst>
              <a:ext uri="{FF2B5EF4-FFF2-40B4-BE49-F238E27FC236}">
                <a16:creationId xmlns="" xmlns:a16="http://schemas.microsoft.com/office/drawing/2014/main" id="{0A38CC41-BBC0-1A45-8387-073322E012D7}"/>
              </a:ext>
            </a:extLst>
          </p:cNvPr>
          <p:cNvSpPr/>
          <p:nvPr/>
        </p:nvSpPr>
        <p:spPr>
          <a:xfrm>
            <a:off x="8064278" y="1393826"/>
            <a:ext cx="1841957" cy="1094429"/>
          </a:xfrm>
          <a:prstGeom prst="ellipse">
            <a:avLst/>
          </a:prstGeom>
          <a:solidFill>
            <a:schemeClr val="tx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t>Computing Tools</a:t>
            </a:r>
          </a:p>
        </p:txBody>
      </p:sp>
      <p:cxnSp>
        <p:nvCxnSpPr>
          <p:cNvPr id="146" name="Straight Arrow Connector 145">
            <a:extLst>
              <a:ext uri="{FF2B5EF4-FFF2-40B4-BE49-F238E27FC236}">
                <a16:creationId xmlns="" xmlns:a16="http://schemas.microsoft.com/office/drawing/2014/main" id="{FB03051D-FEF4-B940-AB8B-AF6588B32FE1}"/>
              </a:ext>
            </a:extLst>
          </p:cNvPr>
          <p:cNvCxnSpPr>
            <a:cxnSpLocks/>
            <a:stCxn id="125" idx="4"/>
            <a:endCxn id="11" idx="7"/>
          </p:cNvCxnSpPr>
          <p:nvPr/>
        </p:nvCxnSpPr>
        <p:spPr>
          <a:xfrm flipH="1">
            <a:off x="8366649" y="2488255"/>
            <a:ext cx="618608" cy="8290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a:extLst>
              <a:ext uri="{FF2B5EF4-FFF2-40B4-BE49-F238E27FC236}">
                <a16:creationId xmlns="" xmlns:a16="http://schemas.microsoft.com/office/drawing/2014/main" id="{BB4F7C73-0600-E04A-AF6F-3A111757D58B}"/>
              </a:ext>
            </a:extLst>
          </p:cNvPr>
          <p:cNvCxnSpPr>
            <a:cxnSpLocks/>
            <a:stCxn id="125" idx="3"/>
            <a:endCxn id="3" idx="7"/>
          </p:cNvCxnSpPr>
          <p:nvPr/>
        </p:nvCxnSpPr>
        <p:spPr>
          <a:xfrm flipH="1">
            <a:off x="4874984" y="2327980"/>
            <a:ext cx="3459042" cy="975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a:extLst>
              <a:ext uri="{FF2B5EF4-FFF2-40B4-BE49-F238E27FC236}">
                <a16:creationId xmlns="" xmlns:a16="http://schemas.microsoft.com/office/drawing/2014/main" id="{9CB367A1-32AB-F74A-B554-7059449FADB0}"/>
              </a:ext>
            </a:extLst>
          </p:cNvPr>
          <p:cNvCxnSpPr>
            <a:cxnSpLocks/>
            <a:stCxn id="6" idx="4"/>
            <a:endCxn id="4" idx="0"/>
          </p:cNvCxnSpPr>
          <p:nvPr/>
        </p:nvCxnSpPr>
        <p:spPr>
          <a:xfrm>
            <a:off x="3118949" y="992052"/>
            <a:ext cx="319095" cy="392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a:extLst>
              <a:ext uri="{FF2B5EF4-FFF2-40B4-BE49-F238E27FC236}">
                <a16:creationId xmlns="" xmlns:a16="http://schemas.microsoft.com/office/drawing/2014/main" id="{2408E805-EEE6-7F43-8E85-F4F6D7B857C4}"/>
              </a:ext>
            </a:extLst>
          </p:cNvPr>
          <p:cNvCxnSpPr>
            <a:cxnSpLocks/>
            <a:stCxn id="8" idx="3"/>
            <a:endCxn id="4" idx="7"/>
          </p:cNvCxnSpPr>
          <p:nvPr/>
        </p:nvCxnSpPr>
        <p:spPr>
          <a:xfrm flipH="1">
            <a:off x="4180533" y="935778"/>
            <a:ext cx="86551" cy="576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 xmlns:a16="http://schemas.microsoft.com/office/drawing/2014/main" id="{22BE1F98-14F0-BD4F-8974-3A2C438F7347}"/>
              </a:ext>
            </a:extLst>
          </p:cNvPr>
          <p:cNvCxnSpPr>
            <a:cxnSpLocks/>
            <a:stCxn id="12" idx="2"/>
            <a:endCxn id="4" idx="6"/>
          </p:cNvCxnSpPr>
          <p:nvPr/>
        </p:nvCxnSpPr>
        <p:spPr>
          <a:xfrm flipH="1">
            <a:off x="4488082" y="1672936"/>
            <a:ext cx="353462" cy="1482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 xmlns:a16="http://schemas.microsoft.com/office/drawing/2014/main" id="{43DE0FB5-605B-2442-BDB4-500DA3357F55}"/>
              </a:ext>
            </a:extLst>
          </p:cNvPr>
          <p:cNvCxnSpPr>
            <a:cxnSpLocks/>
            <a:stCxn id="13" idx="5"/>
            <a:endCxn id="125" idx="1"/>
          </p:cNvCxnSpPr>
          <p:nvPr/>
        </p:nvCxnSpPr>
        <p:spPr>
          <a:xfrm>
            <a:off x="8048916" y="969740"/>
            <a:ext cx="285110" cy="5843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 xmlns:a16="http://schemas.microsoft.com/office/drawing/2014/main" id="{766B88F7-4A2B-604B-B9CF-75C53F53BF8C}"/>
              </a:ext>
            </a:extLst>
          </p:cNvPr>
          <p:cNvCxnSpPr>
            <a:cxnSpLocks/>
            <a:stCxn id="16" idx="4"/>
            <a:endCxn id="125" idx="0"/>
          </p:cNvCxnSpPr>
          <p:nvPr/>
        </p:nvCxnSpPr>
        <p:spPr>
          <a:xfrm flipH="1">
            <a:off x="8985257" y="1064788"/>
            <a:ext cx="95457" cy="329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 xmlns:a16="http://schemas.microsoft.com/office/drawing/2014/main" id="{1C180F75-A22F-E249-AAE3-A299EE4957A2}"/>
              </a:ext>
            </a:extLst>
          </p:cNvPr>
          <p:cNvCxnSpPr>
            <a:cxnSpLocks/>
            <a:stCxn id="15" idx="3"/>
            <a:endCxn id="125" idx="7"/>
          </p:cNvCxnSpPr>
          <p:nvPr/>
        </p:nvCxnSpPr>
        <p:spPr>
          <a:xfrm flipH="1">
            <a:off x="9636487" y="1136874"/>
            <a:ext cx="520038" cy="417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 xmlns:a16="http://schemas.microsoft.com/office/drawing/2014/main" id="{82C77B47-028A-584D-B335-E5B391079A1A}"/>
              </a:ext>
            </a:extLst>
          </p:cNvPr>
          <p:cNvCxnSpPr>
            <a:cxnSpLocks/>
            <a:stCxn id="14" idx="2"/>
            <a:endCxn id="125" idx="6"/>
          </p:cNvCxnSpPr>
          <p:nvPr/>
        </p:nvCxnSpPr>
        <p:spPr>
          <a:xfrm flipH="1">
            <a:off x="9906235" y="1941040"/>
            <a:ext cx="43992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0" name="Oval 219">
            <a:extLst>
              <a:ext uri="{FF2B5EF4-FFF2-40B4-BE49-F238E27FC236}">
                <a16:creationId xmlns="" xmlns:a16="http://schemas.microsoft.com/office/drawing/2014/main" id="{AC00FAD6-E7F4-5642-AB25-35E9AFF332EA}"/>
              </a:ext>
            </a:extLst>
          </p:cNvPr>
          <p:cNvSpPr/>
          <p:nvPr/>
        </p:nvSpPr>
        <p:spPr>
          <a:xfrm>
            <a:off x="409891" y="3726597"/>
            <a:ext cx="1600437" cy="1103543"/>
          </a:xfrm>
          <a:prstGeom prst="ellipse">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Linear </a:t>
            </a:r>
          </a:p>
        </p:txBody>
      </p:sp>
      <p:sp>
        <p:nvSpPr>
          <p:cNvPr id="221" name="Oval 220">
            <a:extLst>
              <a:ext uri="{FF2B5EF4-FFF2-40B4-BE49-F238E27FC236}">
                <a16:creationId xmlns="" xmlns:a16="http://schemas.microsoft.com/office/drawing/2014/main" id="{242E7FCE-20B3-3A49-A454-D07B9E5796CC}"/>
              </a:ext>
            </a:extLst>
          </p:cNvPr>
          <p:cNvSpPr/>
          <p:nvPr/>
        </p:nvSpPr>
        <p:spPr>
          <a:xfrm>
            <a:off x="5030687" y="5309956"/>
            <a:ext cx="1585512" cy="981310"/>
          </a:xfrm>
          <a:prstGeom prst="ellipse">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KNN </a:t>
            </a:r>
          </a:p>
        </p:txBody>
      </p:sp>
      <p:sp>
        <p:nvSpPr>
          <p:cNvPr id="222" name="Oval 221">
            <a:extLst>
              <a:ext uri="{FF2B5EF4-FFF2-40B4-BE49-F238E27FC236}">
                <a16:creationId xmlns="" xmlns:a16="http://schemas.microsoft.com/office/drawing/2014/main" id="{279C588F-2091-2C49-AA4D-B0C13FDE728A}"/>
              </a:ext>
            </a:extLst>
          </p:cNvPr>
          <p:cNvSpPr/>
          <p:nvPr/>
        </p:nvSpPr>
        <p:spPr>
          <a:xfrm>
            <a:off x="9442468" y="3220202"/>
            <a:ext cx="1585512" cy="1103542"/>
          </a:xfrm>
          <a:prstGeom prst="ellipse">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Logistic </a:t>
            </a:r>
          </a:p>
        </p:txBody>
      </p:sp>
      <p:cxnSp>
        <p:nvCxnSpPr>
          <p:cNvPr id="230" name="Straight Arrow Connector 229">
            <a:extLst>
              <a:ext uri="{FF2B5EF4-FFF2-40B4-BE49-F238E27FC236}">
                <a16:creationId xmlns="" xmlns:a16="http://schemas.microsoft.com/office/drawing/2014/main" id="{E798F050-3D80-0449-A709-BAF8D89C828C}"/>
              </a:ext>
            </a:extLst>
          </p:cNvPr>
          <p:cNvCxnSpPr>
            <a:cxnSpLocks/>
            <a:stCxn id="220" idx="0"/>
            <a:endCxn id="9" idx="4"/>
          </p:cNvCxnSpPr>
          <p:nvPr/>
        </p:nvCxnSpPr>
        <p:spPr>
          <a:xfrm flipH="1" flipV="1">
            <a:off x="1164020" y="3129036"/>
            <a:ext cx="46090" cy="5975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 xmlns:a16="http://schemas.microsoft.com/office/drawing/2014/main" id="{C5DD9D26-F6BF-584F-840E-CDD9CCC813A6}"/>
              </a:ext>
            </a:extLst>
          </p:cNvPr>
          <p:cNvCxnSpPr>
            <a:cxnSpLocks/>
            <a:stCxn id="220" idx="7"/>
            <a:endCxn id="3" idx="2"/>
          </p:cNvCxnSpPr>
          <p:nvPr/>
        </p:nvCxnSpPr>
        <p:spPr>
          <a:xfrm flipV="1">
            <a:off x="1775949" y="3757769"/>
            <a:ext cx="1184398" cy="130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 xmlns:a16="http://schemas.microsoft.com/office/drawing/2014/main" id="{B4A4C60D-47A0-2040-8F30-F918152A8D73}"/>
              </a:ext>
            </a:extLst>
          </p:cNvPr>
          <p:cNvCxnSpPr>
            <a:stCxn id="17" idx="0"/>
            <a:endCxn id="3" idx="4"/>
          </p:cNvCxnSpPr>
          <p:nvPr/>
        </p:nvCxnSpPr>
        <p:spPr>
          <a:xfrm flipH="1" flipV="1">
            <a:off x="4081916" y="4400706"/>
            <a:ext cx="312" cy="9323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 xmlns:a16="http://schemas.microsoft.com/office/drawing/2014/main" id="{79970806-C7F1-2245-8871-4BD27304C1FE}"/>
              </a:ext>
            </a:extLst>
          </p:cNvPr>
          <p:cNvCxnSpPr>
            <a:stCxn id="17" idx="0"/>
            <a:endCxn id="11" idx="3"/>
          </p:cNvCxnSpPr>
          <p:nvPr/>
        </p:nvCxnSpPr>
        <p:spPr>
          <a:xfrm flipV="1">
            <a:off x="4082228" y="4226598"/>
            <a:ext cx="2698285" cy="11065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 xmlns:a16="http://schemas.microsoft.com/office/drawing/2014/main" id="{B44BE0E3-38AC-4C43-B6F4-2E75051378F2}"/>
              </a:ext>
            </a:extLst>
          </p:cNvPr>
          <p:cNvCxnSpPr>
            <a:stCxn id="221" idx="0"/>
            <a:endCxn id="3" idx="5"/>
          </p:cNvCxnSpPr>
          <p:nvPr/>
        </p:nvCxnSpPr>
        <p:spPr>
          <a:xfrm flipH="1" flipV="1">
            <a:off x="4874984" y="4212394"/>
            <a:ext cx="948459" cy="10975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0" name="Straight Arrow Connector 239">
            <a:extLst>
              <a:ext uri="{FF2B5EF4-FFF2-40B4-BE49-F238E27FC236}">
                <a16:creationId xmlns="" xmlns:a16="http://schemas.microsoft.com/office/drawing/2014/main" id="{631769FC-9784-1F43-9FB5-F30325BC3200}"/>
              </a:ext>
            </a:extLst>
          </p:cNvPr>
          <p:cNvCxnSpPr>
            <a:stCxn id="221" idx="0"/>
            <a:endCxn id="11" idx="3"/>
          </p:cNvCxnSpPr>
          <p:nvPr/>
        </p:nvCxnSpPr>
        <p:spPr>
          <a:xfrm flipV="1">
            <a:off x="5823443" y="4226598"/>
            <a:ext cx="957070" cy="1083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 xmlns:a16="http://schemas.microsoft.com/office/drawing/2014/main" id="{2A4F266C-9C4B-1345-A83D-AC8A967A9888}"/>
              </a:ext>
            </a:extLst>
          </p:cNvPr>
          <p:cNvCxnSpPr>
            <a:stCxn id="18" idx="0"/>
            <a:endCxn id="3" idx="5"/>
          </p:cNvCxnSpPr>
          <p:nvPr/>
        </p:nvCxnSpPr>
        <p:spPr>
          <a:xfrm flipH="1" flipV="1">
            <a:off x="4874984" y="4212394"/>
            <a:ext cx="2698597" cy="10776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4" name="Straight Arrow Connector 243">
            <a:extLst>
              <a:ext uri="{FF2B5EF4-FFF2-40B4-BE49-F238E27FC236}">
                <a16:creationId xmlns="" xmlns:a16="http://schemas.microsoft.com/office/drawing/2014/main" id="{12C9F00E-FF54-624A-A412-389AEB0199E3}"/>
              </a:ext>
            </a:extLst>
          </p:cNvPr>
          <p:cNvCxnSpPr>
            <a:stCxn id="18" idx="0"/>
            <a:endCxn id="11" idx="4"/>
          </p:cNvCxnSpPr>
          <p:nvPr/>
        </p:nvCxnSpPr>
        <p:spPr>
          <a:xfrm flipV="1">
            <a:off x="7573581" y="4414910"/>
            <a:ext cx="0" cy="8751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 xmlns:a16="http://schemas.microsoft.com/office/drawing/2014/main" id="{898A79A1-DBE8-B14C-A3B3-2D01E211F16B}"/>
              </a:ext>
            </a:extLst>
          </p:cNvPr>
          <p:cNvCxnSpPr>
            <a:cxnSpLocks/>
            <a:stCxn id="222" idx="2"/>
            <a:endCxn id="11" idx="6"/>
          </p:cNvCxnSpPr>
          <p:nvPr/>
        </p:nvCxnSpPr>
        <p:spPr>
          <a:xfrm flipH="1">
            <a:off x="8695149" y="3771973"/>
            <a:ext cx="747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4" name="Slide Number Placeholder 3">
            <a:extLst>
              <a:ext uri="{FF2B5EF4-FFF2-40B4-BE49-F238E27FC236}">
                <a16:creationId xmlns="" xmlns:a16="http://schemas.microsoft.com/office/drawing/2014/main" id="{13CF0711-7CA3-C44B-973C-571234E36114}"/>
              </a:ext>
            </a:extLst>
          </p:cNvPr>
          <p:cNvSpPr>
            <a:spLocks noGrp="1"/>
          </p:cNvSpPr>
          <p:nvPr>
            <p:ph type="sldNum" sz="quarter" idx="12"/>
          </p:nvPr>
        </p:nvSpPr>
        <p:spPr>
          <a:xfrm>
            <a:off x="9144000" y="6400800"/>
            <a:ext cx="2844800" cy="365125"/>
          </a:xfrm>
        </p:spPr>
        <p:txBody>
          <a:bodyPr/>
          <a:lstStyle/>
          <a:p>
            <a:fld id="{47445CB2-BF6F-6E49-AC61-7BDDE2E02F5B}" type="slidenum">
              <a:rPr lang="en-US" smtClean="0"/>
              <a:t>3</a:t>
            </a:fld>
            <a:endParaRPr lang="en-US" dirty="0"/>
          </a:p>
        </p:txBody>
      </p:sp>
      <p:sp>
        <p:nvSpPr>
          <p:cNvPr id="355" name="Oval 354">
            <a:extLst>
              <a:ext uri="{FF2B5EF4-FFF2-40B4-BE49-F238E27FC236}">
                <a16:creationId xmlns="" xmlns:a16="http://schemas.microsoft.com/office/drawing/2014/main" id="{F484B83C-D55D-F846-A75C-B293D1E9F30B}"/>
              </a:ext>
            </a:extLst>
          </p:cNvPr>
          <p:cNvSpPr/>
          <p:nvPr/>
        </p:nvSpPr>
        <p:spPr>
          <a:xfrm>
            <a:off x="9964291" y="5543287"/>
            <a:ext cx="1204217" cy="802793"/>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olidFill>
                  <a:schemeClr val="tx1"/>
                </a:solidFill>
              </a:rPr>
              <a:t>Experimental Design &amp; Causal Inference</a:t>
            </a:r>
          </a:p>
        </p:txBody>
      </p:sp>
    </p:spTree>
    <p:extLst>
      <p:ext uri="{BB962C8B-B14F-4D97-AF65-F5344CB8AC3E}">
        <p14:creationId xmlns:p14="http://schemas.microsoft.com/office/powerpoint/2010/main" val="5845747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iterate type="lt">
                                    <p:tmAbs val="0"/>
                                  </p:iterate>
                                  <p:childTnLst>
                                    <p:set>
                                      <p:cBhvr>
                                        <p:cTn id="9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25" grpId="0" animBg="1"/>
      <p:bldP spid="220" grpId="0" animBg="1"/>
      <p:bldP spid="221" grpId="0" animBg="1"/>
      <p:bldP spid="222" grpId="0" animBg="1"/>
      <p:bldP spid="3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4" y="1177758"/>
            <a:ext cx="11155385" cy="5130445"/>
          </a:xfrm>
        </p:spPr>
        <p:txBody>
          <a:bodyPr/>
          <a:lstStyle/>
          <a:p>
            <a:r>
              <a:rPr lang="en-US" sz="2400" dirty="0"/>
              <a:t>In optimization, when we wish to minimize a function, called the </a:t>
            </a:r>
            <a:r>
              <a:rPr lang="en-US" sz="2400" b="1" i="1" dirty="0"/>
              <a:t>objective function</a:t>
            </a:r>
            <a:r>
              <a:rPr lang="en-US" sz="2400" dirty="0"/>
              <a:t>, over a set of variables, we compute the partial derivatives of this function with respect to the variables.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a:t>stationary point.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spTree>
    <p:extLst>
      <p:ext uri="{BB962C8B-B14F-4D97-AF65-F5344CB8AC3E}">
        <p14:creationId xmlns:p14="http://schemas.microsoft.com/office/powerpoint/2010/main" val="3188819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a:t>
                </a:r>
                <a:r>
                  <a:rPr lang="en-US" sz="2400" b="1" i="1" dirty="0" smtClean="0"/>
                  <a:t>descent  (as discussed in lecture 5)</a:t>
                </a:r>
                <a:r>
                  <a:rPr lang="en-US" sz="2400" dirty="0" smtClean="0"/>
                  <a:t>: </a:t>
                </a:r>
                <a:endParaRPr lang="en-US" sz="2400" dirty="0"/>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xmlns="">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b="-28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4" name="Picture 3">
            <a:extLst>
              <a:ext uri="{FF2B5EF4-FFF2-40B4-BE49-F238E27FC236}">
                <a16:creationId xmlns:a16="http://schemas.microsoft.com/office/drawing/2014/main" xmlns="" id="{D7EC4051-6CEC-3646-81C4-9471ED7610A1}"/>
              </a:ext>
            </a:extLst>
          </p:cNvPr>
          <p:cNvPicPr>
            <a:picLocks noChangeAspect="1"/>
          </p:cNvPicPr>
          <p:nvPr/>
        </p:nvPicPr>
        <p:blipFill>
          <a:blip r:embed="rId3"/>
          <a:stretch>
            <a:fillRect/>
          </a:stretch>
        </p:blipFill>
        <p:spPr>
          <a:xfrm>
            <a:off x="4895244" y="3284805"/>
            <a:ext cx="2203347" cy="365578"/>
          </a:xfrm>
          <a:prstGeom prst="rect">
            <a:avLst/>
          </a:prstGeom>
        </p:spPr>
      </p:pic>
      <p:pic>
        <p:nvPicPr>
          <p:cNvPr id="6" name="Picture 5">
            <a:extLst>
              <a:ext uri="{FF2B5EF4-FFF2-40B4-BE49-F238E27FC236}">
                <a16:creationId xmlns:a16="http://schemas.microsoft.com/office/drawing/2014/main" xmlns="" id="{C29E488E-4595-AE4B-A589-AD1773F38B7D}"/>
              </a:ext>
            </a:extLst>
          </p:cNvPr>
          <p:cNvPicPr>
            <a:picLocks noChangeAspect="1"/>
          </p:cNvPicPr>
          <p:nvPr/>
        </p:nvPicPr>
        <p:blipFill>
          <a:blip r:embed="rId4"/>
          <a:stretch>
            <a:fillRect/>
          </a:stretch>
        </p:blipFill>
        <p:spPr>
          <a:xfrm>
            <a:off x="5195372" y="5433598"/>
            <a:ext cx="2127764" cy="460650"/>
          </a:xfrm>
          <a:prstGeom prst="rect">
            <a:avLst/>
          </a:prstGeom>
        </p:spPr>
      </p:pic>
      <p:pic>
        <p:nvPicPr>
          <p:cNvPr id="7" name="Picture 6">
            <a:extLst>
              <a:ext uri="{FF2B5EF4-FFF2-40B4-BE49-F238E27FC236}">
                <a16:creationId xmlns:a16="http://schemas.microsoft.com/office/drawing/2014/main" xmlns="" id="{588BAD9B-AF70-1B44-A244-42665F5A023E}"/>
              </a:ext>
            </a:extLst>
          </p:cNvPr>
          <p:cNvPicPr>
            <a:picLocks noChangeAspect="1"/>
          </p:cNvPicPr>
          <p:nvPr/>
        </p:nvPicPr>
        <p:blipFill>
          <a:blip r:embed="rId5"/>
          <a:stretch>
            <a:fillRect/>
          </a:stretch>
        </p:blipFill>
        <p:spPr>
          <a:xfrm>
            <a:off x="3836908" y="4141629"/>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Why 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4" name="Picture 3">
            <a:extLst>
              <a:ext uri="{FF2B5EF4-FFF2-40B4-BE49-F238E27FC236}">
                <a16:creationId xmlns:a16="http://schemas.microsoft.com/office/drawing/2014/main" xmlns=""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a:extLst>
              <a:ext uri="{FF2B5EF4-FFF2-40B4-BE49-F238E27FC236}">
                <a16:creationId xmlns:a16="http://schemas.microsoft.com/office/drawing/2014/main" xmlns=""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xmlns=""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xmlns=""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xmlns="">
                    <m:sSub>
                      <m:sSubPr>
                        <m:ctrlPr>
                          <a:rPr lang="en-US" sz="2400" b="0" i="1" dirty="0"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xmlns="">
                    <m:sSub>
                      <m:sSubPr>
                        <m:ctrlPr>
                          <a:rPr lang="en-US" sz="2400" i="1" dirty="0">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xmlns="">
                    <m:sSubSup>
                      <m:sSubSupPr>
                        <m:ctrlPr>
                          <a:rPr lang="en-US" sz="2400" i="1" smtClean="0">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charset="0"/>
                          </a:rPr>
                        </m:ctrlPr>
                      </m:sSubSup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Para xmlns:m="http://schemas.openxmlformats.org/officeDocument/2006/math" xmlns="">
                    <m:oMathParaPr>
                      <m:jc m:val="centerGroup"/>
                    </m:oMathParaPr>
                    <m:oMath xmlns:m="http://schemas.openxmlformats.org/officeDocument/2006/math">
                      <m:acc>
                        <m:accPr>
                          <m:chr m:val="̂"/>
                          <m:ctrlPr>
                            <a:rPr lang="en-US" sz="2400" b="0" i="1" smtClean="0">
                              <a:latin typeface="Cambria Math"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charset="0"/>
                            </a:rPr>
                          </m:ctrlPr>
                        </m:dPr>
                        <m:e>
                          <m:sSub>
                            <m:sSubPr>
                              <m:ctrlPr>
                                <a:rPr lang="en-US" sz="2400" b="0" i="1" dirty="0" smtClean="0">
                                  <a:latin typeface="Cambria Math"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r>
                  <a:rPr lang="en-US" sz="2400" dirty="0"/>
                  <a:t/>
                </a:r>
                <a:br>
                  <a:rPr lang="en-US" sz="2400" dirty="0"/>
                </a:br>
                <a:r>
                  <a:rPr lang="en-US" sz="2400" dirty="0"/>
                  <a:t>In gradient boosting, we use a simple model to  approximate the residuals, </a:t>
                </a:r>
                <a14:m>
                  <m:oMath xmlns:m="http://schemas.openxmlformats.org/officeDocument/2006/math" xmlns="">
                    <m:sSub>
                      <m:sSubPr>
                        <m:ctrlPr>
                          <a:rPr lang="en-US" sz="2400" i="1">
                            <a:latin typeface="Cambria Math" charset="0"/>
                          </a:rPr>
                        </m:ctrlPr>
                      </m:sSubPr>
                      <m:e>
                        <m:sSub>
                          <m:sSubPr>
                            <m:ctrlPr>
                              <a:rPr lang="en-US" sz="2400" b="0" i="1" dirty="0" smtClean="0">
                                <a:latin typeface="Cambria Math" charset="0"/>
                              </a:rPr>
                            </m:ctrlPr>
                          </m:sSubPr>
                          <m:e>
                            <m:acc>
                              <m:accPr>
                                <m:chr m:val="̂"/>
                                <m:ctrlPr>
                                  <a:rPr lang="en-US" sz="2400" b="0" i="1" dirty="0" smtClean="0">
                                    <a:latin typeface="Cambria Math"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xmlns="">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xmlns="">
                    <m:sSub>
                      <m:sSubPr>
                        <m:ctrlPr>
                          <a:rPr lang="en-US" sz="2400" i="1">
                            <a:latin typeface="Cambria Math"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541423" y="343678"/>
            <a:ext cx="2301285" cy="334548"/>
          </a:xfrm>
          <a:prstGeom prst="rect">
            <a:avLst/>
          </a:prstGeom>
        </p:spPr>
      </p:pic>
    </p:spTree>
    <p:extLst>
      <p:ext uri="{BB962C8B-B14F-4D97-AF65-F5344CB8AC3E}">
        <p14:creationId xmlns:p14="http://schemas.microsoft.com/office/powerpoint/2010/main" val="2654391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xmlns="">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38</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xmlns="">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xmlns="" id="{905094A1-B7BF-F041-AEF2-0A78788EC3C7}"/>
              </a:ext>
            </a:extLst>
          </p:cNvPr>
          <p:cNvSpPr>
            <a:spLocks noGrp="1"/>
          </p:cNvSpPr>
          <p:nvPr>
            <p:ph idx="1"/>
          </p:nvPr>
        </p:nvSpPr>
        <p:spPr>
          <a:xfrm>
            <a:off x="820352" y="964942"/>
            <a:ext cx="10327008" cy="1835658"/>
          </a:xfrm>
        </p:spPr>
        <p:txBody>
          <a:bodyPr/>
          <a:lstStyle/>
          <a:p>
            <a:pPr marL="457200" indent="-457200">
              <a:spcAft>
                <a:spcPts val="1200"/>
              </a:spcAft>
              <a:buFont typeface="Arial" charset="0"/>
              <a:buChar char="•"/>
            </a:pPr>
            <a:r>
              <a:rPr lang="en-US" dirty="0"/>
              <a:t>Review of Ensemble Methods</a:t>
            </a:r>
          </a:p>
          <a:p>
            <a:pPr marL="1200120" lvl="1" indent="-457200">
              <a:spcAft>
                <a:spcPts val="1200"/>
              </a:spcAft>
              <a:buFont typeface="Arial" charset="0"/>
              <a:buChar char="•"/>
            </a:pPr>
            <a:r>
              <a:rPr lang="en-US" dirty="0"/>
              <a:t>Finish Random Forest</a:t>
            </a:r>
          </a:p>
          <a:p>
            <a:pPr marL="457200" indent="-457200">
              <a:spcAft>
                <a:spcPts val="1200"/>
              </a:spcAft>
              <a:buFont typeface="Arial" charset="0"/>
              <a:buChar char="•"/>
            </a:pPr>
            <a:r>
              <a:rPr lang="en-US" dirty="0"/>
              <a:t>Boosting</a:t>
            </a:r>
          </a:p>
          <a:p>
            <a:pPr marL="1200120" lvl="1" indent="-457200">
              <a:spcAft>
                <a:spcPts val="1200"/>
              </a:spcAft>
              <a:buFont typeface="Arial" charset="0"/>
              <a:buChar char="•"/>
            </a:pPr>
            <a:r>
              <a:rPr lang="en-US" dirty="0"/>
              <a:t>Gradient Boosting</a:t>
            </a:r>
          </a:p>
          <a:p>
            <a:pPr marL="1600154" lvl="2" indent="-457200">
              <a:spcAft>
                <a:spcPts val="1200"/>
              </a:spcAft>
              <a:buFont typeface="Arial" charset="0"/>
              <a:buChar char="•"/>
            </a:pPr>
            <a:r>
              <a:rPr lang="en-US" sz="2200" dirty="0"/>
              <a:t>Set-up and intuition</a:t>
            </a:r>
          </a:p>
          <a:p>
            <a:pPr marL="1600154" lvl="2" indent="-457200">
              <a:spcAft>
                <a:spcPts val="1200"/>
              </a:spcAft>
              <a:buFont typeface="Arial" charset="0"/>
              <a:buChar char="•"/>
            </a:pPr>
            <a:r>
              <a:rPr lang="en-US" sz="2200" dirty="0"/>
              <a:t>Connection to Gradient Descent</a:t>
            </a:r>
          </a:p>
          <a:p>
            <a:pPr marL="1600154" lvl="2" indent="-457200">
              <a:spcAft>
                <a:spcPts val="1200"/>
              </a:spcAft>
              <a:buFont typeface="Arial" charset="0"/>
              <a:buChar char="•"/>
            </a:pPr>
            <a:r>
              <a:rPr lang="en-US" sz="2200" dirty="0"/>
              <a:t>The Algorithm</a:t>
            </a:r>
          </a:p>
          <a:p>
            <a:pPr marL="1200120" lvl="1" indent="-457200">
              <a:spcAft>
                <a:spcPts val="1200"/>
              </a:spcAft>
              <a:buFont typeface="Arial" charset="0"/>
              <a:buChar char="•"/>
            </a:pPr>
            <a:r>
              <a:rPr lang="en-US" dirty="0" err="1" smtClean="0"/>
              <a:t>AdaBoost</a:t>
            </a:r>
            <a:endParaRPr lang="en-US" dirty="0" smtClean="0"/>
          </a:p>
          <a:p>
            <a:pPr marL="457200" indent="-457200">
              <a:spcAft>
                <a:spcPts val="1200"/>
              </a:spcAft>
              <a:buFont typeface="Arial" charset="0"/>
              <a:buChar char="•"/>
            </a:pPr>
            <a:r>
              <a:rPr lang="en-US" dirty="0" smtClean="0"/>
              <a:t>Other boosting algorithms</a:t>
            </a:r>
            <a:endParaRPr lang="en-US" sz="2800" dirty="0"/>
          </a:p>
          <a:p>
            <a:pPr marL="1200120" lvl="1" indent="-457200">
              <a:spcAft>
                <a:spcPts val="1200"/>
              </a:spcAft>
              <a:buFont typeface="Arial" charset="0"/>
              <a:buChar char="•"/>
            </a:pPr>
            <a:endParaRPr lang="en-US" sz="2400"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1244521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where                 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xmlns="">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xmlns="">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xmlns=""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xmlns=""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445CB2-BF6F-6E49-AC61-7BDDE2E02F5B}" type="slidenum">
              <a:rPr lang="en-US" smtClean="0"/>
              <a:t>41</a:t>
            </a:fld>
            <a:endParaRPr lang="en-US"/>
          </a:p>
        </p:txBody>
      </p:sp>
      <p:pic>
        <p:nvPicPr>
          <p:cNvPr id="4" name="Picture 3"/>
          <p:cNvPicPr>
            <a:picLocks noChangeAspect="1"/>
          </p:cNvPicPr>
          <p:nvPr/>
        </p:nvPicPr>
        <p:blipFill>
          <a:blip r:embed="rId2"/>
          <a:stretch>
            <a:fillRect/>
          </a:stretch>
        </p:blipFill>
        <p:spPr>
          <a:xfrm>
            <a:off x="0" y="0"/>
            <a:ext cx="12330113" cy="8224185"/>
          </a:xfrm>
          <a:prstGeom prst="rect">
            <a:avLst/>
          </a:prstGeom>
        </p:spPr>
      </p:pic>
      <p:sp>
        <p:nvSpPr>
          <p:cNvPr id="5" name="Rectangle 4"/>
          <p:cNvSpPr/>
          <p:nvPr/>
        </p:nvSpPr>
        <p:spPr>
          <a:xfrm>
            <a:off x="4309174" y="409872"/>
            <a:ext cx="3230756" cy="923330"/>
          </a:xfrm>
          <a:prstGeom prst="rect">
            <a:avLst/>
          </a:prstGeom>
          <a:noFill/>
        </p:spPr>
        <p:txBody>
          <a:bodyPr wrap="none" lIns="91440" tIns="45720" rIns="91440" bIns="45720">
            <a:spAutoFit/>
          </a:bodyPr>
          <a:lstStyle/>
          <a:p>
            <a:pPr algn="ctr"/>
            <a:r>
              <a:rPr lang="en-US" sz="5400" b="0" cap="none" spc="0"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PPppBoost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6594307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52076141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p:sp>
        <p:nvSpPr>
          <p:cNvPr id="3" name="Content Placeholder 2">
            <a:extLst>
              <a:ext uri="{FF2B5EF4-FFF2-40B4-BE49-F238E27FC236}">
                <a16:creationId xmlns:mc="http://schemas.openxmlformats.org/markup-compatibility/2006" xmlns:a14="http://schemas.microsoft.com/office/drawing/2010/main"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a:t>
            </a:r>
            <a:r>
              <a:rPr lang="en-US" sz="2400" dirty="0" smtClean="0">
                <a:sym typeface="Wingdings" pitchFamily="2" charset="2"/>
              </a:rPr>
              <a:t></a:t>
            </a:r>
            <a:r>
              <a:rPr lang="en-US" sz="2400" dirty="0" smtClean="0"/>
              <a:t> </a:t>
            </a:r>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63B2FAF5-AE78-9942-9954-48BA45B26AA7}"/>
              </a:ext>
            </a:extLst>
          </p:cNvPr>
          <p:cNvPicPr>
            <a:picLocks noChangeAspect="1"/>
          </p:cNvPicPr>
          <p:nvPr/>
        </p:nvPicPr>
        <p:blipFill>
          <a:blip r:embed="rId3"/>
          <a:stretch>
            <a:fillRect/>
          </a:stretch>
        </p:blipFill>
        <p:spPr>
          <a:xfrm>
            <a:off x="2011987" y="2903918"/>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xmlns="">
                    <m:sSub>
                      <m:sSubPr>
                        <m:ctrlPr>
                          <a:rPr lang="en-US" sz="2400" i="1">
                            <a:latin typeface="Cambria Math" charset="0"/>
                            <a:ea typeface="Cambria Math" panose="02040503050406030204" pitchFamily="18" charset="0"/>
                          </a:rPr>
                        </m:ctrlPr>
                      </m:sSubPr>
                      <m:e>
                        <m:acc>
                          <m:accPr>
                            <m:chr m:val="̂"/>
                            <m:ctrlPr>
                              <a:rPr lang="en-US" sz="2400" i="1">
                                <a:latin typeface="Cambria Math"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172259E-8121-0248-98B8-377C783C26EB}"/>
              </a:ext>
            </a:extLst>
          </p:cNvPr>
          <p:cNvPicPr>
            <a:picLocks noChangeAspect="1"/>
          </p:cNvPicPr>
          <p:nvPr/>
        </p:nvPicPr>
        <p:blipFill>
          <a:blip r:embed="rId4"/>
          <a:stretch>
            <a:fillRect/>
          </a:stretch>
        </p:blipFill>
        <p:spPr>
          <a:xfrm>
            <a:off x="1774703" y="2547994"/>
            <a:ext cx="7617830" cy="1144309"/>
          </a:xfrm>
          <a:prstGeom prst="rect">
            <a:avLst/>
          </a:prstGeom>
        </p:spPr>
      </p:pic>
      <p:sp>
        <p:nvSpPr>
          <p:cNvPr id="4" name="TextBox 3"/>
          <p:cNvSpPr txBox="1"/>
          <p:nvPr/>
        </p:nvSpPr>
        <p:spPr>
          <a:xfrm>
            <a:off x="3352800" y="2479040"/>
            <a:ext cx="5315114" cy="276999"/>
          </a:xfrm>
          <a:prstGeom prst="rect">
            <a:avLst/>
          </a:prstGeom>
          <a:noFill/>
        </p:spPr>
        <p:txBody>
          <a:bodyPr wrap="square" lIns="0" tIns="0" rIns="0" bIns="0" rtlCol="0">
            <a:spAutoFit/>
          </a:bodyPr>
          <a:lstStyle/>
          <a:p>
            <a:endParaRPr lang="en-US" dirty="0"/>
          </a:p>
        </p:txBody>
      </p:sp>
      <p:sp>
        <p:nvSpPr>
          <p:cNvPr id="7" name="Oval 6"/>
          <p:cNvSpPr/>
          <p:nvPr/>
        </p:nvSpPr>
        <p:spPr>
          <a:xfrm>
            <a:off x="7199086" y="2547994"/>
            <a:ext cx="2481943" cy="1144309"/>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687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r>
                  <a:rPr lang="en-US" sz="2400" dirty="0"/>
                  <a:t>It’s easier to decompose each  </a:t>
                </a:r>
                <a14:m>
                  <m:oMath xmlns:m="http://schemas.openxmlformats.org/officeDocument/2006/math" xmlns="">
                    <m:func>
                      <m:funcPr>
                        <m:ctrlPr>
                          <a:rPr lang="en-US" sz="2400" i="1">
                            <a:latin typeface="Cambria Math" charset="0"/>
                          </a:rPr>
                        </m:ctrlPr>
                      </m:funcPr>
                      <m:fName>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charset="0"/>
                              </a:rPr>
                            </m:ctrlPr>
                          </m:dPr>
                          <m:e>
                            <m:r>
                              <a:rPr lang="en-US" sz="2400" i="1">
                                <a:latin typeface="Cambria Math" panose="02040503050406030204" pitchFamily="18" charset="0"/>
                              </a:rPr>
                              <m:t>−</m:t>
                            </m:r>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xmlns="">
                    <m:sSub>
                      <m:sSubPr>
                        <m:ctrlPr>
                          <a:rPr lang="en-US" sz="2400" i="1">
                            <a:latin typeface="Cambria Math" charset="0"/>
                          </a:rPr>
                        </m:ctrlPr>
                      </m:sSubPr>
                      <m:e>
                        <m:sSub>
                          <m:sSubPr>
                            <m:ctrlPr>
                              <a:rPr lang="en-US" sz="2400" b="0" i="1" smtClean="0">
                                <a:latin typeface="Cambria Math"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xmlns="">
                    <m:oMathParaPr>
                      <m:jc m:val="left"/>
                    </m:oMathParaPr>
                    <m:oMath xmlns:m="http://schemas.openxmlformats.org/officeDocument/2006/math">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charset="0"/>
                                </a:rPr>
                              </m:ctrlPr>
                            </m:dPr>
                            <m:e>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xmlns="">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charset="0"/>
                          </a:rPr>
                        </m:ctrlPr>
                      </m:sSub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xmlns="">
                    <m:sSub>
                      <m:sSubPr>
                        <m:ctrlPr>
                          <a:rPr lang="en-US" sz="2400" i="1">
                            <a:latin typeface="Cambria Math"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xmlns="">
                    <m:sSub>
                      <m:sSubPr>
                        <m:ctrlPr>
                          <a:rPr lang="en-US" sz="2400" i="1">
                            <a:latin typeface="Cambria Math"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7" name="Picture 6"/>
          <p:cNvPicPr>
            <a:picLocks noChangeAspect="1"/>
          </p:cNvPicPr>
          <p:nvPr/>
        </p:nvPicPr>
        <p:blipFill>
          <a:blip r:embed="rId5">
            <a:alphaModFix amt="63000"/>
          </a:blip>
          <a:stretch>
            <a:fillRect/>
          </a:stretch>
        </p:blipFill>
        <p:spPr>
          <a:xfrm>
            <a:off x="1220381" y="1756228"/>
            <a:ext cx="9553076" cy="456625"/>
          </a:xfrm>
          <a:prstGeom prst="rect">
            <a:avLst/>
          </a:prstGeom>
        </p:spPr>
      </p:pic>
    </p:spTree>
    <p:extLst>
      <p:ext uri="{BB962C8B-B14F-4D97-AF65-F5344CB8AC3E}">
        <p14:creationId xmlns:p14="http://schemas.microsoft.com/office/powerpoint/2010/main" val="2909633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xmlns="">
                    <m:sSub>
                      <m:sSubPr>
                        <m:ctrlPr>
                          <a:rPr lang="en-US" sz="2400" i="1">
                            <a:latin typeface="Cambria Math" charset="0"/>
                          </a:rPr>
                        </m:ctrlPr>
                      </m:sSubPr>
                      <m:e>
                        <m:sSub>
                          <m:sSubPr>
                            <m:ctrlPr>
                              <a:rPr lang="en-US" sz="2400" i="1">
                                <a:latin typeface="Cambria Math"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xmlns="">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pPr>
                  <a:spcAft>
                    <a:spcPts val="1200"/>
                  </a:spcAft>
                </a:pPr>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14:m>
                  <m:oMathPara xmlns:m="http://schemas.openxmlformats.org/officeDocument/2006/math" xmlns="">
                    <m:oMathParaPr>
                      <m:jc m:val="centerGroup"/>
                    </m:oMathParaPr>
                    <m:oMath xmlns:m="http://schemas.openxmlformats.org/officeDocument/2006/math">
                      <m:r>
                        <m:rPr>
                          <m:lit/>
                        </m:rPr>
                        <a:rPr lang="en-US" b="0" i="1" smtClean="0">
                          <a:latin typeface="Cambria Math" charset="0"/>
                        </a:rPr>
                        <m:t>{</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1</m:t>
                              </m:r>
                            </m:sub>
                          </m:sSub>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𝑁</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𝑁</m:t>
                          </m:r>
                        </m:sub>
                      </m:sSub>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𝑁</m:t>
                          </m:r>
                        </m:sub>
                      </m:sSub>
                      <m:r>
                        <a:rPr lang="en-US" b="0" i="1" smtClean="0">
                          <a:latin typeface="Cambria Math" charset="0"/>
                        </a:rPr>
                        <m:t>)</m:t>
                      </m:r>
                      <m:r>
                        <m:rPr>
                          <m:lit/>
                        </m:rPr>
                        <a:rPr lang="en-US" b="0" i="1" smtClean="0">
                          <a:latin typeface="Cambria Math" charset="0"/>
                        </a:rPr>
                        <m:t>}</m:t>
                      </m:r>
                    </m:oMath>
                  </m:oMathPara>
                </a14:m>
                <a:endParaRPr lang="en-US"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415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3355121" y="1760408"/>
                <a:ext cx="5246116" cy="430887"/>
              </a:xfrm>
              <a:prstGeom prst="rect">
                <a:avLst/>
              </a:prstGeom>
              <a:noFill/>
            </p:spPr>
            <p:txBody>
              <a:bodyPr wrap="none" lIns="0" tIns="0" rIns="0" bIns="0" rtlCol="0">
                <a:spAutoFit/>
              </a:bodyPr>
              <a:lstStyle/>
              <a:p>
                <a14:m>
                  <m:oMathPara xmlns:m="http://schemas.openxmlformats.org/officeDocument/2006/math" xmlns="">
                    <m:oMathParaPr>
                      <m:jc m:val="centerGroup"/>
                    </m:oMathParaPr>
                    <m:oMath xmlns:m="http://schemas.openxmlformats.org/officeDocument/2006/math">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sSub>
                        <m:sSubPr>
                          <m:ctrlPr>
                            <a:rPr lang="en-US" sz="2800" b="0" i="1" smtClean="0">
                              <a:solidFill>
                                <a:schemeClr val="tx1">
                                  <a:lumMod val="75000"/>
                                  <a:lumOff val="25000"/>
                                </a:schemeClr>
                              </a:solidFill>
                              <a:latin typeface="Cambria Math" charset="0"/>
                            </a:rPr>
                          </m:ctrlPr>
                        </m:sSubPr>
                        <m:e>
                          <m:acc>
                            <m:accPr>
                              <m:chr m:val="̂"/>
                              <m:ctrlPr>
                                <a:rPr lang="en-US" sz="2800" b="0" i="1" smtClean="0">
                                  <a:solidFill>
                                    <a:schemeClr val="tx1">
                                      <a:lumMod val="75000"/>
                                      <a:lumOff val="25000"/>
                                    </a:schemeClr>
                                  </a:solidFill>
                                  <a:latin typeface="Cambria Math" charset="0"/>
                                </a:rPr>
                              </m:ctrlPr>
                            </m:accPr>
                            <m:e>
                              <m:r>
                                <a:rPr lang="en-US" sz="2800" b="0" i="1" smtClean="0">
                                  <a:solidFill>
                                    <a:schemeClr val="tx1">
                                      <a:lumMod val="75000"/>
                                      <a:lumOff val="25000"/>
                                    </a:schemeClr>
                                  </a:solidFill>
                                  <a:latin typeface="Cambria Math" charset="0"/>
                                </a:rPr>
                                <m:t>𝑦</m:t>
                              </m:r>
                            </m:e>
                          </m:acc>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m:t>
                      </m:r>
                      <m:r>
                        <a:rPr lang="en-US" sz="2800" b="0" i="1" smtClean="0">
                          <a:solidFill>
                            <a:schemeClr val="tx1">
                              <a:lumMod val="75000"/>
                              <a:lumOff val="25000"/>
                            </a:schemeClr>
                          </a:solidFill>
                          <a:latin typeface="Cambria Math" charset="0"/>
                        </a:rPr>
                        <m:t>𝜆</m:t>
                      </m:r>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𝑤</m:t>
                          </m:r>
                        </m:e>
                        <m:sub>
                          <m:r>
                            <a:rPr lang="en-US" sz="2800" b="0" i="1" smtClean="0">
                              <a:solidFill>
                                <a:schemeClr val="tx1">
                                  <a:lumMod val="75000"/>
                                  <a:lumOff val="25000"/>
                                </a:schemeClr>
                              </a:solidFill>
                              <a:latin typeface="Cambria Math" charset="0"/>
                            </a:rPr>
                            <m:t>𝑛</m:t>
                          </m:r>
                        </m:sub>
                      </m:sSub>
                      <m:sSub>
                        <m:sSubPr>
                          <m:ctrlPr>
                            <a:rPr lang="en-US" sz="2800" b="0" i="1" smtClean="0">
                              <a:solidFill>
                                <a:schemeClr val="tx1">
                                  <a:lumMod val="75000"/>
                                  <a:lumOff val="25000"/>
                                </a:schemeClr>
                              </a:solidFill>
                              <a:latin typeface="Cambria Math" charset="0"/>
                            </a:rPr>
                          </m:ctrlPr>
                        </m:sSubPr>
                        <m:e>
                          <m:r>
                            <a:rPr lang="en-US" sz="2800" b="0" i="1" smtClean="0">
                              <a:solidFill>
                                <a:schemeClr val="tx1">
                                  <a:lumMod val="75000"/>
                                  <a:lumOff val="25000"/>
                                </a:schemeClr>
                              </a:solidFill>
                              <a:latin typeface="Cambria Math" charset="0"/>
                            </a:rPr>
                            <m:t>𝑦</m:t>
                          </m:r>
                        </m:e>
                        <m:sub>
                          <m:r>
                            <a:rPr lang="en-US" sz="2800" b="0" i="1" smtClean="0">
                              <a:solidFill>
                                <a:schemeClr val="tx1">
                                  <a:lumMod val="75000"/>
                                  <a:lumOff val="25000"/>
                                </a:schemeClr>
                              </a:solidFill>
                              <a:latin typeface="Cambria Math" charset="0"/>
                            </a:rPr>
                            <m:t>𝑛</m:t>
                          </m:r>
                        </m:sub>
                      </m:sSub>
                      <m:r>
                        <a:rPr lang="en-US" sz="2800" b="0" i="1" smtClean="0">
                          <a:solidFill>
                            <a:schemeClr val="tx1">
                              <a:lumMod val="75000"/>
                              <a:lumOff val="25000"/>
                            </a:schemeClr>
                          </a:solidFill>
                          <a:latin typeface="Cambria Math" charset="0"/>
                        </a:rPr>
                        <m:t>,  </m:t>
                      </m:r>
                      <m:r>
                        <a:rPr lang="en-US" sz="2800" b="0" i="1" smtClean="0">
                          <a:solidFill>
                            <a:schemeClr val="tx1">
                              <a:lumMod val="75000"/>
                              <a:lumOff val="25000"/>
                            </a:schemeClr>
                          </a:solidFill>
                          <a:latin typeface="Cambria Math" charset="0"/>
                        </a:rPr>
                        <m:t>𝑛</m:t>
                      </m:r>
                      <m:r>
                        <a:rPr lang="en-US" sz="2800" b="0" i="1" smtClean="0">
                          <a:solidFill>
                            <a:schemeClr val="tx1">
                              <a:lumMod val="75000"/>
                              <a:lumOff val="25000"/>
                            </a:schemeClr>
                          </a:solidFill>
                          <a:latin typeface="Cambria Math" charset="0"/>
                        </a:rPr>
                        <m:t>=1,…, </m:t>
                      </m:r>
                      <m:r>
                        <a:rPr lang="en-US" sz="2800" b="0" i="1" smtClean="0">
                          <a:solidFill>
                            <a:schemeClr val="tx1">
                              <a:lumMod val="75000"/>
                              <a:lumOff val="25000"/>
                            </a:schemeClr>
                          </a:solidFill>
                          <a:latin typeface="Cambria Math" charset="0"/>
                        </a:rPr>
                        <m:t>𝑁</m:t>
                      </m:r>
                    </m:oMath>
                  </m:oMathPara>
                </a14:m>
                <a:endParaRPr lang="en-US" sz="28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355121" y="1760408"/>
                <a:ext cx="5246116" cy="43088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667986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xmlns="">
                    <m:sSub>
                      <m:sSubPr>
                        <m:ctrlPr>
                          <a:rPr lang="en-US" sz="2400" i="1">
                            <a:latin typeface="Cambria Math"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r>
                  <a:rPr lang="en-US" sz="2400" dirty="0"/>
                  <a:t/>
                </a:r>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xmlns="">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a:p>
              <a:p>
                <a:r>
                  <a:rPr lang="en-US" sz="2400" dirty="0"/>
                  <a:t>where </a:t>
                </a:r>
                <a14:m>
                  <m:oMath xmlns:m="http://schemas.openxmlformats.org/officeDocument/2006/math" xmlns="">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7D03F5B1-1DC7-2E47-8931-310EC7C7BBA3}"/>
              </a:ext>
            </a:extLst>
          </p:cNvPr>
          <p:cNvPicPr>
            <a:picLocks noChangeAspect="1"/>
          </p:cNvPicPr>
          <p:nvPr/>
        </p:nvPicPr>
        <p:blipFill>
          <a:blip r:embed="rId4"/>
          <a:stretch>
            <a:fillRect/>
          </a:stretch>
        </p:blipFill>
        <p:spPr>
          <a:xfrm>
            <a:off x="3698219" y="3742980"/>
            <a:ext cx="4597400" cy="863600"/>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52085" y="2839385"/>
                <a:ext cx="3790718" cy="461665"/>
              </a:xfrm>
              <a:prstGeom prst="rect">
                <a:avLst/>
              </a:prstGeom>
            </p:spPr>
            <p:txBody>
              <a:bodyPr wrap="none">
                <a:spAutoFit/>
              </a:bodyPr>
              <a:lstStyle/>
              <a:p>
                <a14:m>
                  <m:oMathPara xmlns:m="http://schemas.openxmlformats.org/officeDocument/2006/math" xmlns="">
                    <m:oMathParaPr>
                      <m:jc m:val="centerGroup"/>
                    </m:oMathParaPr>
                    <m:oMath xmlns:m="http://schemas.openxmlformats.org/officeDocument/2006/math">
                      <m:r>
                        <m:rPr>
                          <m:lit/>
                        </m:rPr>
                        <a:rPr lang="en-US" sz="2400" i="1" smtClean="0">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1</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𝑤</m:t>
                          </m:r>
                        </m:e>
                        <m:sub>
                          <m:r>
                            <a:rPr lang="en-US" sz="2400" i="1">
                              <a:solidFill>
                                <a:schemeClr val="tx1">
                                  <a:lumMod val="75000"/>
                                  <a:lumOff val="25000"/>
                                </a:schemeClr>
                              </a:solidFill>
                              <a:latin typeface="Cambria Math" charset="0"/>
                            </a:rPr>
                            <m:t>𝑁</m:t>
                          </m:r>
                        </m:sub>
                      </m:sSub>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𝑁</m:t>
                          </m:r>
                        </m:sub>
                      </m:sSub>
                      <m:r>
                        <a:rPr lang="en-US" sz="2400" i="1">
                          <a:solidFill>
                            <a:schemeClr val="tx1">
                              <a:lumMod val="75000"/>
                              <a:lumOff val="25000"/>
                            </a:schemeClr>
                          </a:solidFill>
                          <a:latin typeface="Cambria Math" charset="0"/>
                        </a:rPr>
                        <m:t>)</m:t>
                      </m:r>
                      <m:r>
                        <m:rPr>
                          <m:lit/>
                        </m:rPr>
                        <a:rPr lang="en-US" sz="2400" i="1">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352085" y="2839385"/>
                <a:ext cx="3790718" cy="461665"/>
              </a:xfrm>
              <a:prstGeom prst="rect">
                <a:avLst/>
              </a:prstGeom>
              <a:blipFill rotWithShape="0">
                <a:blip r:embed="rId5"/>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198418591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start with equal weights </a:t>
            </a:r>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602451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75EA22-6CBA-0C4B-B923-E25EBB71D9A2}"/>
              </a:ext>
            </a:extLst>
          </p:cNvPr>
          <p:cNvSpPr>
            <a:spLocks noGrp="1"/>
          </p:cNvSpPr>
          <p:nvPr>
            <p:ph type="title"/>
          </p:nvPr>
        </p:nvSpPr>
        <p:spPr/>
        <p:txBody>
          <a:bodyPr/>
          <a:lstStyle/>
          <a:p>
            <a:r>
              <a:rPr lang="en-US" dirty="0"/>
              <a:t>AdaBoost: fit a simple decision tree</a:t>
            </a:r>
          </a:p>
        </p:txBody>
      </p:sp>
      <p:sp>
        <p:nvSpPr>
          <p:cNvPr id="4" name="Slide Number Placeholder 3">
            <a:extLst>
              <a:ext uri="{FF2B5EF4-FFF2-40B4-BE49-F238E27FC236}">
                <a16:creationId xmlns:a16="http://schemas.microsoft.com/office/drawing/2014/main" xmlns="" id="{B623C570-4374-7F49-A98D-7793BBAF0AF4}"/>
              </a:ext>
            </a:extLst>
          </p:cNvPr>
          <p:cNvSpPr>
            <a:spLocks noGrp="1"/>
          </p:cNvSpPr>
          <p:nvPr>
            <p:ph type="sldNum" sz="quarter" idx="12"/>
          </p:nvPr>
        </p:nvSpPr>
        <p:spPr/>
        <p:txBody>
          <a:bodyPr/>
          <a:lstStyle/>
          <a:p>
            <a:fld id="{47445CB2-BF6F-6E49-AC61-7BDDE2E02F5B}" type="slidenum">
              <a:rPr lang="en-US" smtClean="0"/>
              <a:t>49</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413764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3054457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a16="http://schemas.microsoft.com/office/drawing/2014/main" xmlns="" id="{59CAA1B5-04CE-2D42-ABD4-FF6D388261E2}"/>
              </a:ext>
            </a:extLst>
          </p:cNvPr>
          <p:cNvSpPr>
            <a:spLocks noGrp="1"/>
          </p:cNvSpPr>
          <p:nvPr>
            <p:ph type="sldNum" sz="quarter" idx="12"/>
          </p:nvPr>
        </p:nvSpPr>
        <p:spPr/>
        <p:txBody>
          <a:bodyPr/>
          <a:lstStyle/>
          <a:p>
            <a:fld id="{47445CB2-BF6F-6E49-AC61-7BDDE2E02F5B}" type="slidenum">
              <a:rPr lang="en-US" smtClean="0"/>
              <a:t>50</a:t>
            </a:fld>
            <a:endParaRPr lang="en-US"/>
          </a:p>
        </p:txBody>
      </p:sp>
      <p:pic>
        <p:nvPicPr>
          <p:cNvPr id="5" name="Picture 4">
            <a:extLst>
              <a:ext uri="{FF2B5EF4-FFF2-40B4-BE49-F238E27FC236}">
                <a16:creationId xmlns:a16="http://schemas.microsoft.com/office/drawing/2014/main" xmlns=""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032818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sz="3100" dirty="0"/>
              <a:t>AdaBoost: fit another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3336860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add the new model to the ensemble</a:t>
            </a:r>
          </a:p>
        </p:txBody>
      </p:sp>
      <p:sp>
        <p:nvSpPr>
          <p:cNvPr id="5" name="Slide Number Placeholder 4"/>
          <p:cNvSpPr>
            <a:spLocks noGrp="1"/>
          </p:cNvSpPr>
          <p:nvPr>
            <p:ph type="sldNum" sz="quarter" idx="12"/>
          </p:nvPr>
        </p:nvSpPr>
        <p:spPr/>
        <p:txBody>
          <a:bodyPr/>
          <a:lstStyle/>
          <a:p>
            <a:fld id="{47445CB2-BF6F-6E49-AC61-7BDDE2E02F5B}" type="slidenum">
              <a:rPr lang="en-US" smtClean="0"/>
              <a:t>52</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xmlns="" id="{F3BE35DE-2056-DE44-940C-53B47E6D4D9B}"/>
                  </a:ext>
                </a:extLst>
              </p:cNvPr>
              <p:cNvSpPr/>
              <p:nvPr/>
            </p:nvSpPr>
            <p:spPr>
              <a:xfrm>
                <a:off x="4781887" y="5476505"/>
                <a:ext cx="3001399" cy="476990"/>
              </a:xfrm>
              <a:prstGeom prst="rect">
                <a:avLst/>
              </a:prstGeom>
            </p:spPr>
            <p:txBody>
              <a:bodyPr wrap="square">
                <a:spAutoFit/>
              </a:bodyPr>
              <a:lstStyle/>
              <a:p>
                <a14:m>
                  <m:oMathPara xmlns:m="http://schemas.openxmlformats.org/officeDocument/2006/math" xmlns="">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1157514"/>
            <a:ext cx="9144000" cy="4572000"/>
          </a:xfrm>
          <a:prstGeom prst="rect">
            <a:avLst/>
          </a:prstGeom>
        </p:spPr>
      </p:pic>
    </p:spTree>
    <p:extLst>
      <p:ext uri="{BB962C8B-B14F-4D97-AF65-F5344CB8AC3E}">
        <p14:creationId xmlns:p14="http://schemas.microsoft.com/office/powerpoint/2010/main" val="119109125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3E21DA-D40A-694E-A4DF-B2E254D3B6A3}"/>
              </a:ext>
            </a:extLst>
          </p:cNvPr>
          <p:cNvSpPr>
            <a:spLocks noGrp="1"/>
          </p:cNvSpPr>
          <p:nvPr>
            <p:ph type="title"/>
          </p:nvPr>
        </p:nvSpPr>
        <p:spPr/>
        <p:txBody>
          <a:bodyPr/>
          <a:lstStyle/>
          <a:p>
            <a:r>
              <a:rPr lang="en-US" dirty="0"/>
              <a:t>AdaBoost: update the weights</a:t>
            </a:r>
          </a:p>
        </p:txBody>
      </p:sp>
      <p:sp>
        <p:nvSpPr>
          <p:cNvPr id="4" name="Slide Number Placeholder 3">
            <a:extLst>
              <a:ext uri="{FF2B5EF4-FFF2-40B4-BE49-F238E27FC236}">
                <a16:creationId xmlns:a16="http://schemas.microsoft.com/office/drawing/2014/main" xmlns="" id="{59CAA1B5-04CE-2D42-ABD4-FF6D388261E2}"/>
              </a:ext>
            </a:extLst>
          </p:cNvPr>
          <p:cNvSpPr>
            <a:spLocks noGrp="1"/>
          </p:cNvSpPr>
          <p:nvPr>
            <p:ph type="sldNum" sz="quarter" idx="12"/>
          </p:nvPr>
        </p:nvSpPr>
        <p:spPr/>
        <p:txBody>
          <a:bodyPr/>
          <a:lstStyle/>
          <a:p>
            <a:fld id="{47445CB2-BF6F-6E49-AC61-7BDDE2E02F5B}" type="slidenum">
              <a:rPr lang="en-US" smtClean="0"/>
              <a:t>53</a:t>
            </a:fld>
            <a:endParaRPr lang="en-US"/>
          </a:p>
        </p:txBody>
      </p:sp>
      <p:pic>
        <p:nvPicPr>
          <p:cNvPr id="5" name="Picture 4">
            <a:extLst>
              <a:ext uri="{FF2B5EF4-FFF2-40B4-BE49-F238E27FC236}">
                <a16:creationId xmlns:a16="http://schemas.microsoft.com/office/drawing/2014/main" xmlns="" id="{47AC40CA-824B-D443-B8BF-011B58F9579F}"/>
              </a:ext>
            </a:extLst>
          </p:cNvPr>
          <p:cNvPicPr>
            <a:picLocks noChangeAspect="1"/>
          </p:cNvPicPr>
          <p:nvPr/>
        </p:nvPicPr>
        <p:blipFill>
          <a:blip r:embed="rId2"/>
          <a:stretch>
            <a:fillRect/>
          </a:stretch>
        </p:blipFill>
        <p:spPr>
          <a:xfrm>
            <a:off x="3719991" y="5537200"/>
            <a:ext cx="4597400" cy="863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75723671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sz="3100" dirty="0"/>
              <a:t>AdaBoost: fit a third, simple decision tree on re-weighted data</a:t>
            </a:r>
          </a:p>
        </p:txBody>
      </p:sp>
      <p:sp>
        <p:nvSpPr>
          <p:cNvPr id="5" name="Slide Number Placeholder 4"/>
          <p:cNvSpPr>
            <a:spLocks noGrp="1"/>
          </p:cNvSpPr>
          <p:nvPr>
            <p:ph type="sldNum" sz="quarter" idx="12"/>
          </p:nvPr>
        </p:nvSpPr>
        <p:spPr/>
        <p:txBody>
          <a:bodyPr/>
          <a:lstStyle/>
          <a:p>
            <a:fld id="{47445CB2-BF6F-6E49-AC61-7BDDE2E02F5B}" type="slidenum">
              <a:rPr lang="en-US" smtClean="0"/>
              <a:t>54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55789916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AdaBoost: add the new model to the ensemble, repeat…</a:t>
            </a:r>
          </a:p>
        </p:txBody>
      </p:sp>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xmlns="" id="{F3BE35DE-2056-DE44-940C-53B47E6D4D9B}"/>
                  </a:ext>
                </a:extLst>
              </p:cNvPr>
              <p:cNvSpPr/>
              <p:nvPr/>
            </p:nvSpPr>
            <p:spPr>
              <a:xfrm>
                <a:off x="4781887" y="5476505"/>
                <a:ext cx="3001399" cy="476990"/>
              </a:xfrm>
              <a:prstGeom prst="rect">
                <a:avLst/>
              </a:prstGeom>
            </p:spPr>
            <p:txBody>
              <a:bodyPr wrap="square">
                <a:spAutoFit/>
              </a:bodyPr>
              <a:lstStyle/>
              <a:p>
                <a14:m>
                  <m:oMathPara xmlns:m="http://schemas.openxmlformats.org/officeDocument/2006/math" xmlns="">
                    <m:oMathParaPr>
                      <m:jc m:val="centerGroup"/>
                    </m:oMathParaPr>
                    <m:oMath xmlns:m="http://schemas.openxmlformats.org/officeDocument/2006/math">
                      <m:r>
                        <a:rPr lang="en-US" sz="2400" i="1">
                          <a:latin typeface="Cambria Math" charset="0"/>
                        </a:rPr>
                        <m:t>𝑇</m:t>
                      </m:r>
                      <m:r>
                        <a:rPr lang="en-US" sz="2400" i="1">
                          <a:latin typeface="Cambria Math" charset="0"/>
                        </a:rPr>
                        <m:t>←</m:t>
                      </m:r>
                      <m:r>
                        <a:rPr lang="en-US" sz="2400" i="1">
                          <a:latin typeface="Cambria Math" charset="0"/>
                        </a:rPr>
                        <m:t>𝑇</m:t>
                      </m:r>
                      <m:r>
                        <a:rPr lang="en-US" sz="2400" i="1">
                          <a:latin typeface="Cambria Math" charset="0"/>
                        </a:rPr>
                        <m:t>+</m:t>
                      </m:r>
                      <m:sSup>
                        <m:sSupPr>
                          <m:ctrlPr>
                            <a:rPr lang="en-US" sz="2400" i="1">
                              <a:latin typeface="Cambria Math" charset="0"/>
                            </a:rPr>
                          </m:ctrlPr>
                        </m:sSupPr>
                        <m:e>
                          <m:r>
                            <a:rPr lang="en-US" sz="2400" i="1">
                              <a:latin typeface="Cambria Math" charset="0"/>
                            </a:rPr>
                            <m:t>𝜆</m:t>
                          </m:r>
                        </m:e>
                        <m:sup>
                          <m:r>
                            <a:rPr lang="en-US" sz="2400" i="1">
                              <a:latin typeface="Cambria Math" charset="0"/>
                            </a:rPr>
                            <m:t>(</m:t>
                          </m:r>
                          <m:r>
                            <a:rPr lang="en-US" sz="2400" i="1">
                              <a:latin typeface="Cambria Math" charset="0"/>
                            </a:rPr>
                            <m:t>𝑖</m:t>
                          </m:r>
                          <m:r>
                            <a:rPr lang="en-US" sz="2400" i="1">
                              <a:latin typeface="Cambria Math" charset="0"/>
                            </a:rPr>
                            <m:t>)</m:t>
                          </m:r>
                        </m:sup>
                      </m:sSup>
                      <m:sSup>
                        <m:sSupPr>
                          <m:ctrlPr>
                            <a:rPr lang="en-US" sz="2400" i="1">
                              <a:latin typeface="Cambria Math" charset="0"/>
                            </a:rPr>
                          </m:ctrlPr>
                        </m:sSupPr>
                        <m:e>
                          <m:r>
                            <a:rPr lang="en-US" sz="2400" i="1">
                              <a:latin typeface="Cambria Math" charset="0"/>
                            </a:rPr>
                            <m:t>𝑇</m:t>
                          </m:r>
                        </m:e>
                        <m:sup>
                          <m:r>
                            <a:rPr lang="en-US" sz="2400" i="1">
                              <a:latin typeface="Cambria Math" charset="0"/>
                            </a:rPr>
                            <m:t>(</m:t>
                          </m:r>
                          <m:r>
                            <a:rPr lang="en-US" sz="2400" i="1">
                              <a:latin typeface="Cambria Math" charset="0"/>
                            </a:rPr>
                            <m:t>𝑖</m:t>
                          </m:r>
                          <m:r>
                            <a:rPr lang="en-US" sz="2400" i="1">
                              <a:latin typeface="Cambria Math" charset="0"/>
                            </a:rPr>
                            <m:t>)</m:t>
                          </m:r>
                        </m:sup>
                      </m:sSup>
                    </m:oMath>
                  </m:oMathPara>
                </a14:m>
                <a:endParaRPr lang="en-US" sz="2400" dirty="0"/>
              </a:p>
            </p:txBody>
          </p:sp>
        </mc:Choice>
        <mc:Fallback xmlns="">
          <p:sp>
            <p:nvSpPr>
              <p:cNvPr id="7" name="Rectangle 6">
                <a:extLst>
                  <a:ext uri="{FF2B5EF4-FFF2-40B4-BE49-F238E27FC236}">
                    <a16:creationId xmlns:a16="http://schemas.microsoft.com/office/drawing/2014/main" id="{F3BE35DE-2056-DE44-940C-53B47E6D4D9B}"/>
                  </a:ext>
                </a:extLst>
              </p:cNvPr>
              <p:cNvSpPr>
                <a:spLocks noRot="1" noChangeAspect="1" noMove="1" noResize="1" noEditPoints="1" noAdjustHandles="1" noChangeArrowheads="1" noChangeShapeType="1" noTextEdit="1"/>
              </p:cNvSpPr>
              <p:nvPr/>
            </p:nvSpPr>
            <p:spPr>
              <a:xfrm>
                <a:off x="4781887" y="5476505"/>
                <a:ext cx="3001399" cy="476990"/>
              </a:xfrm>
              <a:prstGeom prst="rect">
                <a:avLst/>
              </a:prstGeom>
              <a:blipFill>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43000"/>
            <a:ext cx="9144000" cy="4572000"/>
          </a:xfrm>
          <a:prstGeom prst="rect">
            <a:avLst/>
          </a:prstGeom>
        </p:spPr>
      </p:pic>
    </p:spTree>
    <p:extLst>
      <p:ext uri="{BB962C8B-B14F-4D97-AF65-F5344CB8AC3E}">
        <p14:creationId xmlns:p14="http://schemas.microsoft.com/office/powerpoint/2010/main" val="200320263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Choosing the Learning Rate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56</a:t>
            </a:fld>
            <a:endParaRPr lang="en-US"/>
          </a:p>
        </p:txBody>
      </p:sp>
      <p:pic>
        <p:nvPicPr>
          <p:cNvPr id="1026" name="Picture 2" descr="page22image5837264">
            <a:extLst>
              <a:ext uri="{FF2B5EF4-FFF2-40B4-BE49-F238E27FC236}">
                <a16:creationId xmlns:a16="http://schemas.microsoft.com/office/drawing/2014/main" xmlns=""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9036D19A-FFE0-4F40-828C-EBAE14D41A24}"/>
              </a:ext>
            </a:extLst>
          </p:cNvPr>
          <p:cNvPicPr>
            <a:picLocks noChangeAspect="1"/>
          </p:cNvPicPr>
          <p:nvPr/>
        </p:nvPicPr>
        <p:blipFill>
          <a:blip r:embed="rId3"/>
          <a:stretch>
            <a:fillRect/>
          </a:stretch>
        </p:blipFill>
        <p:spPr>
          <a:xfrm>
            <a:off x="2764064" y="2331643"/>
            <a:ext cx="7099300" cy="1231900"/>
          </a:xfrm>
          <a:prstGeom prst="rect">
            <a:avLst/>
          </a:prstGeom>
        </p:spPr>
      </p:pic>
      <p:pic>
        <p:nvPicPr>
          <p:cNvPr id="7" name="Picture 6">
            <a:extLst>
              <a:ext uri="{FF2B5EF4-FFF2-40B4-BE49-F238E27FC236}">
                <a16:creationId xmlns:a16="http://schemas.microsoft.com/office/drawing/2014/main" xmlns="" id="{0BB6E14F-CE8B-2E43-A4A5-84BDFAA1B283}"/>
              </a:ext>
            </a:extLst>
          </p:cNvPr>
          <p:cNvPicPr>
            <a:picLocks noChangeAspect="1"/>
          </p:cNvPicPr>
          <p:nvPr/>
        </p:nvPicPr>
        <p:blipFill>
          <a:blip r:embed="rId4"/>
          <a:stretch>
            <a:fillRect/>
          </a:stretch>
        </p:blipFill>
        <p:spPr>
          <a:xfrm>
            <a:off x="2178050" y="4373302"/>
            <a:ext cx="7835900" cy="1320800"/>
          </a:xfrm>
          <a:prstGeom prst="rect">
            <a:avLst/>
          </a:prstGeom>
        </p:spPr>
      </p:pic>
    </p:spTree>
    <p:extLst>
      <p:ext uri="{BB962C8B-B14F-4D97-AF65-F5344CB8AC3E}">
        <p14:creationId xmlns:p14="http://schemas.microsoft.com/office/powerpoint/2010/main" val="104985382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dirty="0"/>
              <a:t>There are few implementations on boosting: </a:t>
            </a:r>
          </a:p>
          <a:p>
            <a:pPr marL="457200" indent="-457200">
              <a:spcAft>
                <a:spcPts val="1200"/>
              </a:spcAft>
              <a:buFont typeface="Arial" charset="0"/>
              <a:buChar char="•"/>
            </a:pPr>
            <a:r>
              <a:rPr lang="en-US" sz="2400" dirty="0" err="1"/>
              <a:t>XGBoost</a:t>
            </a:r>
            <a:r>
              <a:rPr lang="en-US" sz="2400" dirty="0"/>
              <a:t>:  An efficient Gradient Boosting Decision </a:t>
            </a:r>
          </a:p>
          <a:p>
            <a:pPr marL="457200" indent="-457200">
              <a:spcAft>
                <a:spcPts val="1200"/>
              </a:spcAft>
              <a:buFont typeface="Arial" charset="0"/>
              <a:buChar char="•"/>
            </a:pPr>
            <a:r>
              <a:rPr lang="en-US" sz="2400" dirty="0"/>
              <a:t>LGBM: Light Gradient Boosted Machines. It is a library for training GBMs developed by Microsoft, and it competes with </a:t>
            </a:r>
            <a:r>
              <a:rPr lang="en-US" sz="2400" dirty="0" err="1"/>
              <a:t>XGBoost</a:t>
            </a:r>
            <a:endParaRPr lang="en-US" sz="2400" dirty="0"/>
          </a:p>
          <a:p>
            <a:pPr marL="457200" indent="-457200">
              <a:spcAft>
                <a:spcPts val="1200"/>
              </a:spcAft>
              <a:buFont typeface="Arial" charset="0"/>
              <a:buChar char="•"/>
            </a:pPr>
            <a:r>
              <a:rPr lang="en-US" sz="2400" dirty="0" err="1"/>
              <a:t>CatBoost</a:t>
            </a:r>
            <a:r>
              <a:rPr lang="en-US" sz="2400" dirty="0"/>
              <a:t>: 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57</a:t>
            </a:fld>
            <a:endParaRPr lang="en-US"/>
          </a:p>
        </p:txBody>
      </p:sp>
      <p:sp>
        <p:nvSpPr>
          <p:cNvPr id="5" name="TextBox 4"/>
          <p:cNvSpPr txBox="1"/>
          <p:nvPr/>
        </p:nvSpPr>
        <p:spPr>
          <a:xfrm>
            <a:off x="4327808" y="4748406"/>
            <a:ext cx="3338222" cy="584775"/>
          </a:xfrm>
          <a:prstGeom prst="rect">
            <a:avLst/>
          </a:prstGeom>
          <a:solidFill>
            <a:schemeClr val="tx2">
              <a:lumMod val="20000"/>
              <a:lumOff val="80000"/>
            </a:schemeClr>
          </a:solidFill>
        </p:spPr>
        <p:txBody>
          <a:bodyPr wrap="none" rtlCol="0">
            <a:spAutoFit/>
          </a:bodyPr>
          <a:lstStyle/>
          <a:p>
            <a:r>
              <a:rPr lang="en-US" sz="3200"/>
              <a:t>ADVANCED TOPICS</a:t>
            </a:r>
            <a:endParaRPr lang="en-US" sz="3200" dirty="0"/>
          </a:p>
        </p:txBody>
      </p:sp>
    </p:spTree>
    <p:extLst>
      <p:ext uri="{BB962C8B-B14F-4D97-AF65-F5344CB8AC3E}">
        <p14:creationId xmlns:p14="http://schemas.microsoft.com/office/powerpoint/2010/main" val="1208526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sz="2400" dirty="0"/>
              <a:t>Increasing the number of </a:t>
            </a:r>
            <a:r>
              <a:rPr lang="en-US" sz="2400" b="1" i="1" dirty="0"/>
              <a:t>trees</a:t>
            </a:r>
            <a:r>
              <a:rPr lang="en-US" sz="2400" dirty="0"/>
              <a:t> can lead to overfitting.</a:t>
            </a:r>
          </a:p>
          <a:p>
            <a:pPr>
              <a:spcAft>
                <a:spcPts val="1200"/>
              </a:spcAft>
            </a:pPr>
            <a:endParaRPr lang="en-US" sz="2400" dirty="0"/>
          </a:p>
          <a:p>
            <a:pPr>
              <a:spcAft>
                <a:spcPts val="1200"/>
              </a:spcAft>
            </a:pPr>
            <a:r>
              <a:rPr lang="en-US" sz="2400" b="1" dirty="0"/>
              <a:t>Question</a:t>
            </a:r>
            <a:r>
              <a:rPr lang="en-US" sz="2400" dirty="0"/>
              <a:t>: Why? </a:t>
            </a:r>
          </a:p>
        </p:txBody>
      </p:sp>
      <p:sp>
        <p:nvSpPr>
          <p:cNvPr id="4" name="Slide Number Placeholder 3"/>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20323442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average the predictions.</a:t>
            </a:r>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in each tree and each split, randomly select a subset of predictors, choose a predictor from this subset for splitting </a:t>
            </a:r>
          </a:p>
          <a:p>
            <a:pPr marL="342900" indent="-342900">
              <a:buFont typeface="Arial" panose="020B0604020202020204" pitchFamily="34" charset="0"/>
              <a:buChar char="•"/>
            </a:pPr>
            <a:r>
              <a:rPr lang="en-US" sz="2400" dirty="0"/>
              <a:t>average the predictions </a:t>
            </a:r>
          </a:p>
          <a:p>
            <a:endParaRPr lang="en-US" sz="2400" dirty="0"/>
          </a:p>
          <a:p>
            <a:r>
              <a:rPr lang="en-US" sz="2000" dirty="0"/>
              <a:t>Note that the ensemble building aspects of both methods 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2112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013095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xmlns="">
                    <m:r>
                      <a:rPr lang="en-US" b="0" i="1" smtClean="0">
                        <a:latin typeface="Cambria Math" charset="0"/>
                      </a:rPr>
                      <m:t>√</m:t>
                    </m:r>
                    <m:sSub>
                      <m:sSubPr>
                        <m:ctrlPr>
                          <a:rPr lang="en-US" b="0" i="1" smtClean="0">
                            <a:latin typeface="Cambria Math"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xmlns="">
                    <m:f>
                      <m:fPr>
                        <m:ctrlPr>
                          <a:rPr lang="en-US" b="0" i="1" smtClean="0">
                            <a:latin typeface="Cambria Math"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44387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xmlns="">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8389113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16725</TotalTime>
  <Words>2556</Words>
  <Application>Microsoft Macintosh PowerPoint</Application>
  <PresentationFormat>Custom</PresentationFormat>
  <Paragraphs>355</Paragraphs>
  <Slides>58</Slides>
  <Notes>2</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GEC_template</vt:lpstr>
      <vt:lpstr>Lecture 17: Boosting</vt:lpstr>
      <vt:lpstr>PowerPoint Presentation</vt:lpstr>
      <vt:lpstr>PowerPoint Presentation</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More</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PowerPoint Presentation</vt:lpstr>
      <vt:lpstr>AdaBoost</vt:lpstr>
      <vt:lpstr>Motivation for AdaBoost </vt:lpstr>
      <vt:lpstr>Motivation for AdaBoost (cont.)</vt:lpstr>
      <vt:lpstr>Gradient Descent with Exponential Loss </vt:lpstr>
      <vt:lpstr>Gradient Descent with Exponential Loss </vt:lpstr>
      <vt:lpstr>AdaBoost </vt:lpstr>
      <vt:lpstr>AdaBoost: start with equal weights </vt:lpstr>
      <vt:lpstr>AdaBoost: fit a simple decision tree</vt:lpstr>
      <vt:lpstr>AdaBoost: update the weights</vt:lpstr>
      <vt:lpstr>AdaBoost: fit another simple decision tree on re-weighted data</vt:lpstr>
      <vt:lpstr>AdaBoost: add the new model to the ensemble</vt:lpstr>
      <vt:lpstr>AdaBoost: update the weights</vt:lpstr>
      <vt:lpstr>AdaBoost: fit a third, simple decision tree on re-weighted data</vt:lpstr>
      <vt:lpstr>AdaBoost: add the new model to the ensemble, repeat…</vt:lpstr>
      <vt:lpstr>Choosing the Learning Rate </vt:lpstr>
      <vt:lpstr>Final thoughts on Boosting</vt:lpstr>
      <vt:lpstr>Final thoughts on Boosting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Clara Cousins</cp:lastModifiedBy>
  <cp:revision>312</cp:revision>
  <cp:lastPrinted>2019-06-13T06:43:52Z</cp:lastPrinted>
  <dcterms:created xsi:type="dcterms:W3CDTF">2018-07-20T19:26:24Z</dcterms:created>
  <dcterms:modified xsi:type="dcterms:W3CDTF">2019-11-05T02:44:32Z</dcterms:modified>
</cp:coreProperties>
</file>